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540" r:id="rId3"/>
    <p:sldId id="565" r:id="rId4"/>
    <p:sldId id="566" r:id="rId5"/>
    <p:sldId id="541" r:id="rId6"/>
    <p:sldId id="567" r:id="rId7"/>
    <p:sldId id="568" r:id="rId8"/>
    <p:sldId id="569" r:id="rId9"/>
    <p:sldId id="570" r:id="rId10"/>
    <p:sldId id="571" r:id="rId11"/>
    <p:sldId id="573" r:id="rId12"/>
    <p:sldId id="574" r:id="rId13"/>
    <p:sldId id="575" r:id="rId14"/>
    <p:sldId id="576" r:id="rId15"/>
    <p:sldId id="577" r:id="rId16"/>
    <p:sldId id="578" r:id="rId17"/>
    <p:sldId id="579" r:id="rId18"/>
    <p:sldId id="580" r:id="rId19"/>
    <p:sldId id="581" r:id="rId20"/>
    <p:sldId id="582" r:id="rId21"/>
    <p:sldId id="583" r:id="rId22"/>
    <p:sldId id="584" r:id="rId23"/>
    <p:sldId id="585" r:id="rId24"/>
    <p:sldId id="586" r:id="rId25"/>
    <p:sldId id="587" r:id="rId26"/>
    <p:sldId id="588" r:id="rId27"/>
    <p:sldId id="589" r:id="rId28"/>
    <p:sldId id="590" r:id="rId29"/>
    <p:sldId id="591" r:id="rId30"/>
    <p:sldId id="593"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C263007F-7F2B-4611-9165-940CAA0E3A5D}">
          <p14:sldIdLst>
            <p14:sldId id="256"/>
            <p14:sldId id="540"/>
            <p14:sldId id="565"/>
            <p14:sldId id="566"/>
            <p14:sldId id="541"/>
            <p14:sldId id="567"/>
            <p14:sldId id="568"/>
            <p14:sldId id="569"/>
            <p14:sldId id="570"/>
            <p14:sldId id="571"/>
            <p14:sldId id="573"/>
            <p14:sldId id="574"/>
            <p14:sldId id="575"/>
            <p14:sldId id="576"/>
            <p14:sldId id="577"/>
            <p14:sldId id="578"/>
            <p14:sldId id="579"/>
            <p14:sldId id="580"/>
            <p14:sldId id="581"/>
            <p14:sldId id="582"/>
            <p14:sldId id="583"/>
            <p14:sldId id="584"/>
            <p14:sldId id="585"/>
            <p14:sldId id="586"/>
            <p14:sldId id="587"/>
            <p14:sldId id="588"/>
            <p14:sldId id="589"/>
            <p14:sldId id="590"/>
            <p14:sldId id="591"/>
            <p14:sldId id="59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868" autoAdjust="0"/>
    <p:restoredTop sz="93173" autoAdjust="0"/>
  </p:normalViewPr>
  <p:slideViewPr>
    <p:cSldViewPr>
      <p:cViewPr varScale="1">
        <p:scale>
          <a:sx n="71" d="100"/>
          <a:sy n="71" d="100"/>
        </p:scale>
        <p:origin x="1056" y="3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229829A-6BEA-4081-80F1-1781354D31DE}" type="datetimeFigureOut">
              <a:rPr lang="en-US" smtClean="0"/>
              <a:t>10/22/2020</a:t>
            </a:fld>
            <a:endParaRPr 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0BA92F-9A2C-499F-BFBF-DD106A2860A6}" type="slidenum">
              <a:rPr lang="en-US" smtClean="0"/>
              <a:t>‹#›</a:t>
            </a:fld>
            <a:endParaRPr lang="en-US"/>
          </a:p>
        </p:txBody>
      </p:sp>
    </p:spTree>
    <p:extLst>
      <p:ext uri="{BB962C8B-B14F-4D97-AF65-F5344CB8AC3E}">
        <p14:creationId xmlns:p14="http://schemas.microsoft.com/office/powerpoint/2010/main" val="3605772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en-US"/>
          </a:p>
        </p:txBody>
      </p:sp>
      <p:sp>
        <p:nvSpPr>
          <p:cNvPr id="4" name="日期占位符 3"/>
          <p:cNvSpPr>
            <a:spLocks noGrp="1"/>
          </p:cNvSpPr>
          <p:nvPr>
            <p:ph type="dt" sz="half" idx="10"/>
          </p:nvPr>
        </p:nvSpPr>
        <p:spPr/>
        <p:txBody>
          <a:bodyPr/>
          <a:lstStyle/>
          <a:p>
            <a:fld id="{9687A7CB-37B0-4623-A7B2-BD341A289C86}" type="datetimeFigureOut">
              <a:rPr lang="en-US" smtClean="0"/>
              <a:t>10/22/2020</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4330669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10"/>
          </p:nvPr>
        </p:nvSpPr>
        <p:spPr/>
        <p:txBody>
          <a:bodyPr/>
          <a:lstStyle/>
          <a:p>
            <a:fld id="{9687A7CB-37B0-4623-A7B2-BD341A289C86}" type="datetimeFigureOut">
              <a:rPr lang="en-US" smtClean="0"/>
              <a:t>10/22/2020</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4235817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10"/>
          </p:nvPr>
        </p:nvSpPr>
        <p:spPr/>
        <p:txBody>
          <a:bodyPr/>
          <a:lstStyle/>
          <a:p>
            <a:fld id="{9687A7CB-37B0-4623-A7B2-BD341A289C86}" type="datetimeFigureOut">
              <a:rPr lang="en-US" smtClean="0"/>
              <a:t>10/22/2020</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508390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10"/>
          </p:nvPr>
        </p:nvSpPr>
        <p:spPr/>
        <p:txBody>
          <a:bodyPr/>
          <a:lstStyle/>
          <a:p>
            <a:fld id="{9687A7CB-37B0-4623-A7B2-BD341A289C86}" type="datetimeFigureOut">
              <a:rPr lang="en-US" smtClean="0"/>
              <a:t>10/22/2020</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158580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9687A7CB-37B0-4623-A7B2-BD341A289C86}" type="datetimeFigureOut">
              <a:rPr lang="en-US" smtClean="0"/>
              <a:t>10/22/2020</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2999584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日期占位符 4"/>
          <p:cNvSpPr>
            <a:spLocks noGrp="1"/>
          </p:cNvSpPr>
          <p:nvPr>
            <p:ph type="dt" sz="half" idx="10"/>
          </p:nvPr>
        </p:nvSpPr>
        <p:spPr/>
        <p:txBody>
          <a:bodyPr/>
          <a:lstStyle/>
          <a:p>
            <a:fld id="{9687A7CB-37B0-4623-A7B2-BD341A289C86}" type="datetimeFigureOut">
              <a:rPr lang="en-US" smtClean="0"/>
              <a:t>10/22/2020</a:t>
            </a:fld>
            <a:endParaRPr lang="en-US"/>
          </a:p>
        </p:txBody>
      </p:sp>
      <p:sp>
        <p:nvSpPr>
          <p:cNvPr id="6" name="页脚占位符 5"/>
          <p:cNvSpPr>
            <a:spLocks noGrp="1"/>
          </p:cNvSpPr>
          <p:nvPr>
            <p:ph type="ftr" sz="quarter" idx="11"/>
          </p:nvPr>
        </p:nvSpPr>
        <p:spPr/>
        <p:txBody>
          <a:bodyPr/>
          <a:lstStyle/>
          <a:p>
            <a:endParaRPr lang="en-US"/>
          </a:p>
        </p:txBody>
      </p:sp>
      <p:sp>
        <p:nvSpPr>
          <p:cNvPr id="7" name="灯片编号占位符 6"/>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399035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日期占位符 6"/>
          <p:cNvSpPr>
            <a:spLocks noGrp="1"/>
          </p:cNvSpPr>
          <p:nvPr>
            <p:ph type="dt" sz="half" idx="10"/>
          </p:nvPr>
        </p:nvSpPr>
        <p:spPr/>
        <p:txBody>
          <a:bodyPr/>
          <a:lstStyle/>
          <a:p>
            <a:fld id="{9687A7CB-37B0-4623-A7B2-BD341A289C86}" type="datetimeFigureOut">
              <a:rPr lang="en-US" smtClean="0"/>
              <a:t>10/22/2020</a:t>
            </a:fld>
            <a:endParaRPr lang="en-US"/>
          </a:p>
        </p:txBody>
      </p:sp>
      <p:sp>
        <p:nvSpPr>
          <p:cNvPr id="8" name="页脚占位符 7"/>
          <p:cNvSpPr>
            <a:spLocks noGrp="1"/>
          </p:cNvSpPr>
          <p:nvPr>
            <p:ph type="ftr" sz="quarter" idx="11"/>
          </p:nvPr>
        </p:nvSpPr>
        <p:spPr/>
        <p:txBody>
          <a:bodyPr/>
          <a:lstStyle/>
          <a:p>
            <a:endParaRPr lang="en-US"/>
          </a:p>
        </p:txBody>
      </p:sp>
      <p:sp>
        <p:nvSpPr>
          <p:cNvPr id="9" name="灯片编号占位符 8"/>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17946719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日期占位符 2"/>
          <p:cNvSpPr>
            <a:spLocks noGrp="1"/>
          </p:cNvSpPr>
          <p:nvPr>
            <p:ph type="dt" sz="half" idx="10"/>
          </p:nvPr>
        </p:nvSpPr>
        <p:spPr/>
        <p:txBody>
          <a:bodyPr/>
          <a:lstStyle/>
          <a:p>
            <a:fld id="{9687A7CB-37B0-4623-A7B2-BD341A289C86}" type="datetimeFigureOut">
              <a:rPr lang="en-US" smtClean="0"/>
              <a:t>10/22/2020</a:t>
            </a:fld>
            <a:endParaRPr lang="en-US"/>
          </a:p>
        </p:txBody>
      </p:sp>
      <p:sp>
        <p:nvSpPr>
          <p:cNvPr id="4" name="页脚占位符 3"/>
          <p:cNvSpPr>
            <a:spLocks noGrp="1"/>
          </p:cNvSpPr>
          <p:nvPr>
            <p:ph type="ftr" sz="quarter" idx="11"/>
          </p:nvPr>
        </p:nvSpPr>
        <p:spPr/>
        <p:txBody>
          <a:bodyPr/>
          <a:lstStyle/>
          <a:p>
            <a:endParaRPr lang="en-US"/>
          </a:p>
        </p:txBody>
      </p:sp>
      <p:sp>
        <p:nvSpPr>
          <p:cNvPr id="5" name="灯片编号占位符 4"/>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22699636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687A7CB-37B0-4623-A7B2-BD341A289C86}" type="datetimeFigureOut">
              <a:rPr lang="en-US" smtClean="0"/>
              <a:t>10/22/2020</a:t>
            </a:fld>
            <a:endParaRPr lang="en-US"/>
          </a:p>
        </p:txBody>
      </p:sp>
      <p:sp>
        <p:nvSpPr>
          <p:cNvPr id="3" name="页脚占位符 2"/>
          <p:cNvSpPr>
            <a:spLocks noGrp="1"/>
          </p:cNvSpPr>
          <p:nvPr>
            <p:ph type="ftr" sz="quarter" idx="11"/>
          </p:nvPr>
        </p:nvSpPr>
        <p:spPr/>
        <p:txBody>
          <a:bodyPr/>
          <a:lstStyle/>
          <a:p>
            <a:endParaRPr lang="en-US"/>
          </a:p>
        </p:txBody>
      </p:sp>
      <p:sp>
        <p:nvSpPr>
          <p:cNvPr id="4" name="灯片编号占位符 3"/>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24764699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9687A7CB-37B0-4623-A7B2-BD341A289C86}" type="datetimeFigureOut">
              <a:rPr lang="en-US" smtClean="0"/>
              <a:t>10/22/2020</a:t>
            </a:fld>
            <a:endParaRPr lang="en-US"/>
          </a:p>
        </p:txBody>
      </p:sp>
      <p:sp>
        <p:nvSpPr>
          <p:cNvPr id="6" name="页脚占位符 5"/>
          <p:cNvSpPr>
            <a:spLocks noGrp="1"/>
          </p:cNvSpPr>
          <p:nvPr>
            <p:ph type="ftr" sz="quarter" idx="11"/>
          </p:nvPr>
        </p:nvSpPr>
        <p:spPr/>
        <p:txBody>
          <a:bodyPr/>
          <a:lstStyle/>
          <a:p>
            <a:endParaRPr lang="en-US"/>
          </a:p>
        </p:txBody>
      </p:sp>
      <p:sp>
        <p:nvSpPr>
          <p:cNvPr id="7" name="灯片编号占位符 6"/>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321043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9687A7CB-37B0-4623-A7B2-BD341A289C86}" type="datetimeFigureOut">
              <a:rPr lang="en-US" smtClean="0"/>
              <a:t>10/22/2020</a:t>
            </a:fld>
            <a:endParaRPr lang="en-US"/>
          </a:p>
        </p:txBody>
      </p:sp>
      <p:sp>
        <p:nvSpPr>
          <p:cNvPr id="6" name="页脚占位符 5"/>
          <p:cNvSpPr>
            <a:spLocks noGrp="1"/>
          </p:cNvSpPr>
          <p:nvPr>
            <p:ph type="ftr" sz="quarter" idx="11"/>
          </p:nvPr>
        </p:nvSpPr>
        <p:spPr/>
        <p:txBody>
          <a:bodyPr/>
          <a:lstStyle/>
          <a:p>
            <a:endParaRPr lang="en-US"/>
          </a:p>
        </p:txBody>
      </p:sp>
      <p:sp>
        <p:nvSpPr>
          <p:cNvPr id="7" name="灯片编号占位符 6"/>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2066950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87A7CB-37B0-4623-A7B2-BD341A289C86}" type="datetimeFigureOut">
              <a:rPr lang="en-US" smtClean="0"/>
              <a:t>10/22/2020</a:t>
            </a:fld>
            <a:endParaRPr 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542F7D-D1F9-40D9-B652-BFB8B15F6775}" type="slidenum">
              <a:rPr lang="en-US" smtClean="0"/>
              <a:t>‹#›</a:t>
            </a:fld>
            <a:endParaRPr lang="en-US"/>
          </a:p>
        </p:txBody>
      </p:sp>
    </p:spTree>
    <p:extLst>
      <p:ext uri="{BB962C8B-B14F-4D97-AF65-F5344CB8AC3E}">
        <p14:creationId xmlns:p14="http://schemas.microsoft.com/office/powerpoint/2010/main" val="2946583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en-US" dirty="0" smtClean="0"/>
              <a:t>Computational Physics</a:t>
            </a:r>
            <a:br>
              <a:rPr lang="en-US" dirty="0" smtClean="0"/>
            </a:br>
            <a:r>
              <a:rPr lang="en-US" dirty="0" smtClean="0"/>
              <a:t>(</a:t>
            </a:r>
            <a:r>
              <a:rPr lang="en-US" smtClean="0"/>
              <a:t>Lecture </a:t>
            </a:r>
            <a:r>
              <a:rPr lang="en-US" smtClean="0"/>
              <a:t>13)</a:t>
            </a:r>
            <a:r>
              <a:rPr lang="en-US" dirty="0" smtClean="0"/>
              <a:t>	</a:t>
            </a:r>
            <a:endParaRPr lang="en-US" dirty="0"/>
          </a:p>
        </p:txBody>
      </p:sp>
      <p:sp>
        <p:nvSpPr>
          <p:cNvPr id="3" name="副标题 2"/>
          <p:cNvSpPr>
            <a:spLocks noGrp="1"/>
          </p:cNvSpPr>
          <p:nvPr>
            <p:ph type="subTitle" idx="1"/>
          </p:nvPr>
        </p:nvSpPr>
        <p:spPr/>
        <p:txBody>
          <a:bodyPr/>
          <a:lstStyle/>
          <a:p>
            <a:r>
              <a:rPr lang="en-US" dirty="0" smtClean="0"/>
              <a:t>PHY4061</a:t>
            </a:r>
            <a:endParaRPr lang="en-US" dirty="0"/>
          </a:p>
        </p:txBody>
      </p:sp>
    </p:spTree>
    <p:extLst>
      <p:ext uri="{BB962C8B-B14F-4D97-AF65-F5344CB8AC3E}">
        <p14:creationId xmlns:p14="http://schemas.microsoft.com/office/powerpoint/2010/main" val="2881239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9033" t="24385" r="26266" b="37808"/>
          <a:stretch/>
        </p:blipFill>
        <p:spPr bwMode="auto">
          <a:xfrm>
            <a:off x="179512" y="1267833"/>
            <a:ext cx="8784976" cy="41773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524775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a:bodyPr>
          <a:lstStyle/>
          <a:p>
            <a:r>
              <a:rPr lang="en-US" dirty="0"/>
              <a:t>Another way to improve an algorithm is by increasing the number of </a:t>
            </a:r>
            <a:r>
              <a:rPr lang="en-US" dirty="0" smtClean="0"/>
              <a:t>mesh points </a:t>
            </a:r>
            <a:r>
              <a:rPr lang="en-US" i="1" dirty="0" smtClean="0"/>
              <a:t>j</a:t>
            </a:r>
            <a:r>
              <a:rPr lang="en-US" dirty="0" smtClean="0"/>
              <a:t>. </a:t>
            </a:r>
          </a:p>
          <a:p>
            <a:pPr lvl="1"/>
            <a:r>
              <a:rPr lang="en-US" dirty="0" smtClean="0"/>
              <a:t>Thus </a:t>
            </a:r>
            <a:r>
              <a:rPr lang="en-US" dirty="0"/>
              <a:t>we can apply a better quadrature to the integral. </a:t>
            </a:r>
            <a:endParaRPr lang="en-US" dirty="0" smtClean="0"/>
          </a:p>
          <a:p>
            <a:pPr lvl="1"/>
            <a:r>
              <a:rPr lang="en-US" dirty="0" smtClean="0"/>
              <a:t>For</a:t>
            </a:r>
            <a:r>
              <a:rPr lang="en-US" dirty="0"/>
              <a:t> </a:t>
            </a:r>
            <a:r>
              <a:rPr lang="en-US" dirty="0" smtClean="0"/>
              <a:t>example</a:t>
            </a:r>
            <a:r>
              <a:rPr lang="en-US" dirty="0"/>
              <a:t>, </a:t>
            </a:r>
            <a:r>
              <a:rPr lang="en-US" dirty="0" smtClean="0"/>
              <a:t>if we </a:t>
            </a:r>
            <a:r>
              <a:rPr lang="en-US" dirty="0"/>
              <a:t>take </a:t>
            </a:r>
            <a:r>
              <a:rPr lang="en-US" i="1" dirty="0"/>
              <a:t>j </a:t>
            </a:r>
            <a:r>
              <a:rPr lang="en-US" dirty="0"/>
              <a:t>= </a:t>
            </a:r>
            <a:r>
              <a:rPr lang="en-US" dirty="0" smtClean="0"/>
              <a:t>2, and </a:t>
            </a:r>
            <a:r>
              <a:rPr lang="en-US" dirty="0"/>
              <a:t>then use the linear interpolation </a:t>
            </a:r>
            <a:r>
              <a:rPr lang="en-US" dirty="0" smtClean="0"/>
              <a:t>scheme to </a:t>
            </a:r>
            <a:r>
              <a:rPr lang="en-US" dirty="0"/>
              <a:t>approximate </a:t>
            </a:r>
            <a:r>
              <a:rPr lang="en-US" i="1" dirty="0"/>
              <a:t>g</a:t>
            </a:r>
            <a:r>
              <a:rPr lang="en-US" dirty="0"/>
              <a:t>(</a:t>
            </a:r>
            <a:r>
              <a:rPr lang="en-US" i="1" dirty="0"/>
              <a:t>y, t</a:t>
            </a:r>
            <a:r>
              <a:rPr lang="en-US" dirty="0"/>
              <a:t>) in the integral from </a:t>
            </a:r>
            <a:r>
              <a:rPr lang="en-US" i="1" dirty="0" err="1" smtClean="0"/>
              <a:t>g</a:t>
            </a:r>
            <a:r>
              <a:rPr lang="en-US" i="1" baseline="-25000" dirty="0" err="1" smtClean="0"/>
              <a:t>i</a:t>
            </a:r>
            <a:r>
              <a:rPr lang="en-US" i="1" dirty="0" smtClean="0"/>
              <a:t> </a:t>
            </a:r>
            <a:r>
              <a:rPr lang="en-US" dirty="0"/>
              <a:t>and </a:t>
            </a:r>
            <a:r>
              <a:rPr lang="en-US" i="1" dirty="0" smtClean="0"/>
              <a:t>g</a:t>
            </a:r>
            <a:r>
              <a:rPr lang="en-US" i="1" baseline="-25000" dirty="0" smtClean="0"/>
              <a:t>i</a:t>
            </a:r>
            <a:r>
              <a:rPr lang="en-US" baseline="-25000" dirty="0" smtClean="0"/>
              <a:t>+1</a:t>
            </a:r>
            <a:r>
              <a:rPr lang="en-US" dirty="0"/>
              <a:t>, </a:t>
            </a:r>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6660" t="76230" r="32948" b="18442"/>
          <a:stretch/>
        </p:blipFill>
        <p:spPr bwMode="auto">
          <a:xfrm>
            <a:off x="1331640" y="4891555"/>
            <a:ext cx="6888578" cy="10118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7952" t="53125" r="47323" b="42113"/>
          <a:stretch/>
        </p:blipFill>
        <p:spPr bwMode="auto">
          <a:xfrm>
            <a:off x="1619672" y="5809761"/>
            <a:ext cx="5915925" cy="10756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471360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755576" y="404664"/>
            <a:ext cx="8229600" cy="5904656"/>
          </a:xfrm>
        </p:spPr>
        <p:txBody>
          <a:bodyPr>
            <a:normAutofit fontScale="92500" lnSpcReduction="10000"/>
          </a:bodyPr>
          <a:lstStyle/>
          <a:p>
            <a:r>
              <a:rPr lang="en-US" dirty="0" smtClean="0"/>
              <a:t>One order of magnitude better than Euler.</a:t>
            </a:r>
          </a:p>
          <a:p>
            <a:r>
              <a:rPr lang="en-US" dirty="0"/>
              <a:t>need the values of the first two points in order to start this </a:t>
            </a:r>
            <a:r>
              <a:rPr lang="en-US" dirty="0" smtClean="0"/>
              <a:t>algorithm.</a:t>
            </a:r>
          </a:p>
          <a:p>
            <a:r>
              <a:rPr lang="en-US" dirty="0"/>
              <a:t>can be obtained by the Taylor expansion around the </a:t>
            </a:r>
            <a:r>
              <a:rPr lang="en-US" dirty="0" smtClean="0"/>
              <a:t>initial point </a:t>
            </a:r>
            <a:r>
              <a:rPr lang="en-US" dirty="0"/>
              <a:t>at </a:t>
            </a:r>
            <a:r>
              <a:rPr lang="en-US" i="1" dirty="0"/>
              <a:t>t </a:t>
            </a:r>
            <a:r>
              <a:rPr lang="en-US" dirty="0"/>
              <a:t>= 0</a:t>
            </a:r>
            <a:r>
              <a:rPr lang="en-US" dirty="0" smtClean="0"/>
              <a:t>.</a:t>
            </a:r>
          </a:p>
          <a:p>
            <a:endParaRPr lang="en-US" dirty="0"/>
          </a:p>
          <a:p>
            <a:endParaRPr lang="en-US" dirty="0" smtClean="0"/>
          </a:p>
          <a:p>
            <a:endParaRPr lang="en-US" dirty="0"/>
          </a:p>
          <a:p>
            <a:endParaRPr lang="en-US" dirty="0" smtClean="0"/>
          </a:p>
          <a:p>
            <a:endParaRPr lang="en-US" dirty="0"/>
          </a:p>
          <a:p>
            <a:r>
              <a:rPr lang="en-US" dirty="0" smtClean="0"/>
              <a:t>Can we include more points and achieve higher accuracies?</a:t>
            </a:r>
          </a:p>
          <a:p>
            <a:endParaRPr lang="en-US" dirty="0"/>
          </a:p>
        </p:txBody>
      </p:sp>
      <p:pic>
        <p:nvPicPr>
          <p:cNvPr id="7172"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32710" t="65823" r="41856" b="19097"/>
          <a:stretch/>
        </p:blipFill>
        <p:spPr bwMode="auto">
          <a:xfrm>
            <a:off x="1245118" y="3212976"/>
            <a:ext cx="6248538" cy="20828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890058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a:bodyPr>
          <a:lstStyle/>
          <a:p>
            <a:r>
              <a:rPr lang="en-US" dirty="0"/>
              <a:t>we can always include more points in the integral </a:t>
            </a:r>
            <a:r>
              <a:rPr lang="en-US" dirty="0" smtClean="0"/>
              <a:t>to</a:t>
            </a:r>
            <a:r>
              <a:rPr lang="en-US" dirty="0"/>
              <a:t> </a:t>
            </a:r>
            <a:r>
              <a:rPr lang="en-US" dirty="0" smtClean="0"/>
              <a:t>obtain a higher accuracy</a:t>
            </a:r>
          </a:p>
          <a:p>
            <a:pPr lvl="1"/>
            <a:r>
              <a:rPr lang="en-US" dirty="0" smtClean="0"/>
              <a:t>we </a:t>
            </a:r>
            <a:r>
              <a:rPr lang="en-US" dirty="0"/>
              <a:t>will need the </a:t>
            </a:r>
            <a:r>
              <a:rPr lang="en-US" dirty="0" smtClean="0"/>
              <a:t>values of </a:t>
            </a:r>
            <a:r>
              <a:rPr lang="en-US" dirty="0"/>
              <a:t>more points </a:t>
            </a:r>
            <a:r>
              <a:rPr lang="en-US" dirty="0" smtClean="0"/>
              <a:t>to </a:t>
            </a:r>
            <a:r>
              <a:rPr lang="en-US" dirty="0"/>
              <a:t>start the </a:t>
            </a:r>
            <a:r>
              <a:rPr lang="en-US" dirty="0" smtClean="0"/>
              <a:t>algorithm!</a:t>
            </a:r>
          </a:p>
          <a:p>
            <a:pPr lvl="1"/>
            <a:r>
              <a:rPr lang="en-US" dirty="0" smtClean="0"/>
              <a:t>impractical </a:t>
            </a:r>
            <a:r>
              <a:rPr lang="en-US" dirty="0"/>
              <a:t>if </a:t>
            </a:r>
            <a:r>
              <a:rPr lang="en-US" dirty="0" smtClean="0"/>
              <a:t>we need </a:t>
            </a:r>
            <a:r>
              <a:rPr lang="en-US" dirty="0"/>
              <a:t>more than two points in order to start the </a:t>
            </a:r>
            <a:r>
              <a:rPr lang="en-US" dirty="0" smtClean="0"/>
              <a:t>algorithm.</a:t>
            </a:r>
          </a:p>
          <a:p>
            <a:pPr lvl="1"/>
            <a:r>
              <a:rPr lang="en-US" dirty="0" smtClean="0"/>
              <a:t>the errors accumulated </a:t>
            </a:r>
            <a:r>
              <a:rPr lang="en-US" dirty="0"/>
              <a:t>from the approximations of the first few points will eliminate </a:t>
            </a:r>
            <a:r>
              <a:rPr lang="en-US" dirty="0" smtClean="0"/>
              <a:t>the apparently </a:t>
            </a:r>
            <a:r>
              <a:rPr lang="en-US" dirty="0"/>
              <a:t>high accuracy of the </a:t>
            </a:r>
            <a:r>
              <a:rPr lang="en-US" dirty="0" smtClean="0"/>
              <a:t>algorithm!</a:t>
            </a:r>
            <a:endParaRPr lang="en-US" dirty="0"/>
          </a:p>
        </p:txBody>
      </p:sp>
    </p:spTree>
    <p:extLst>
      <p:ext uri="{BB962C8B-B14F-4D97-AF65-F5344CB8AC3E}">
        <p14:creationId xmlns:p14="http://schemas.microsoft.com/office/powerpoint/2010/main" val="5695297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r>
              <a:rPr lang="en-US" dirty="0"/>
              <a:t>We can make the accuracy even higher by using a better quadrature</a:t>
            </a:r>
            <a:r>
              <a:rPr lang="en-US" dirty="0" smtClean="0"/>
              <a:t>.</a:t>
            </a:r>
          </a:p>
          <a:p>
            <a:r>
              <a:rPr lang="en-US" dirty="0" smtClean="0"/>
              <a:t> For example</a:t>
            </a:r>
            <a:r>
              <a:rPr lang="en-US" dirty="0"/>
              <a:t>, we can take </a:t>
            </a:r>
            <a:r>
              <a:rPr lang="en-US" i="1" dirty="0"/>
              <a:t>j </a:t>
            </a:r>
            <a:r>
              <a:rPr lang="en-US" dirty="0"/>
              <a:t>= 2 </a:t>
            </a:r>
            <a:r>
              <a:rPr lang="en-US" dirty="0" smtClean="0"/>
              <a:t>and </a:t>
            </a:r>
            <a:r>
              <a:rPr lang="en-US" dirty="0"/>
              <a:t>apply the Simpson </a:t>
            </a:r>
            <a:r>
              <a:rPr lang="en-US" dirty="0" smtClean="0"/>
              <a:t>rule </a:t>
            </a:r>
            <a:r>
              <a:rPr lang="en-US" dirty="0"/>
              <a:t>to the integral</a:t>
            </a:r>
            <a:r>
              <a:rPr lang="en-US" dirty="0" smtClean="0"/>
              <a:t>.</a:t>
            </a:r>
          </a:p>
          <a:p>
            <a:endParaRPr lang="en-US" dirty="0"/>
          </a:p>
          <a:p>
            <a:endParaRPr lang="en-US" dirty="0" smtClean="0"/>
          </a:p>
          <a:p>
            <a:r>
              <a:rPr lang="en-US" dirty="0" smtClean="0"/>
              <a:t>We can use this one as the corrector and the algorithm of O(</a:t>
            </a:r>
            <a:r>
              <a:rPr lang="el-GR" dirty="0" smtClean="0"/>
              <a:t>τ</a:t>
            </a:r>
            <a:r>
              <a:rPr lang="en-US" baseline="30000" dirty="0" smtClean="0"/>
              <a:t>3</a:t>
            </a:r>
            <a:r>
              <a:rPr lang="en-US" dirty="0" smtClean="0"/>
              <a:t>) as the predictor.</a:t>
            </a:r>
            <a:endParaRPr 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4332" t="60656" r="46082" b="33812"/>
          <a:stretch/>
        </p:blipFill>
        <p:spPr bwMode="auto">
          <a:xfrm>
            <a:off x="1331640" y="4005064"/>
            <a:ext cx="5268477" cy="836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539127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a:bodyPr>
          <a:lstStyle/>
          <a:p>
            <a:r>
              <a:rPr lang="en-US" dirty="0" smtClean="0"/>
              <a:t>One simple model </a:t>
            </a:r>
            <a:r>
              <a:rPr lang="en-US" dirty="0"/>
              <a:t>a motorcycle jump over a gap</a:t>
            </a:r>
            <a:r>
              <a:rPr lang="en-US" dirty="0" smtClean="0"/>
              <a:t>:</a:t>
            </a:r>
          </a:p>
          <a:p>
            <a:r>
              <a:rPr lang="en-US" dirty="0"/>
              <a:t>The air resistance on a moving object is roughly given by </a:t>
            </a:r>
            <a:r>
              <a:rPr lang="en-US" b="1" dirty="0" err="1" smtClean="0"/>
              <a:t>f</a:t>
            </a:r>
            <a:r>
              <a:rPr lang="en-US" altLang="zh-CN" baseline="-25000" dirty="0" err="1" smtClean="0"/>
              <a:t>r</a:t>
            </a:r>
            <a:r>
              <a:rPr lang="en-US" dirty="0" smtClean="0"/>
              <a:t>=-</a:t>
            </a:r>
            <a:r>
              <a:rPr lang="el-GR" dirty="0" smtClean="0"/>
              <a:t>κ</a:t>
            </a:r>
            <a:r>
              <a:rPr lang="en-US" i="1" dirty="0" err="1" smtClean="0"/>
              <a:t>v</a:t>
            </a:r>
            <a:r>
              <a:rPr lang="en-US" b="1" dirty="0" err="1" smtClean="0"/>
              <a:t>v</a:t>
            </a:r>
            <a:r>
              <a:rPr lang="en-US" b="1" dirty="0" smtClean="0"/>
              <a:t> </a:t>
            </a:r>
            <a:r>
              <a:rPr lang="en-US" dirty="0"/>
              <a:t>= −</a:t>
            </a:r>
            <a:r>
              <a:rPr lang="en-US" i="1" dirty="0" err="1" smtClean="0"/>
              <a:t>cA</a:t>
            </a:r>
            <a:r>
              <a:rPr lang="el-GR" i="1" dirty="0" smtClean="0"/>
              <a:t>ρ</a:t>
            </a:r>
            <a:r>
              <a:rPr lang="en-US" i="1" dirty="0" err="1" smtClean="0"/>
              <a:t>v</a:t>
            </a:r>
            <a:r>
              <a:rPr lang="en-US" b="1" dirty="0" err="1" smtClean="0"/>
              <a:t>v</a:t>
            </a:r>
            <a:r>
              <a:rPr lang="en-US" dirty="0"/>
              <a:t>, where </a:t>
            </a:r>
            <a:r>
              <a:rPr lang="en-US" i="1" dirty="0"/>
              <a:t>A </a:t>
            </a:r>
            <a:r>
              <a:rPr lang="en-US" dirty="0"/>
              <a:t>is cross section of the moving object, </a:t>
            </a:r>
            <a:r>
              <a:rPr lang="el-GR" i="1" dirty="0"/>
              <a:t>ρ </a:t>
            </a:r>
            <a:r>
              <a:rPr lang="en-US" dirty="0" smtClean="0"/>
              <a:t>is </a:t>
            </a:r>
            <a:r>
              <a:rPr lang="en-US" dirty="0"/>
              <a:t>the </a:t>
            </a:r>
            <a:r>
              <a:rPr lang="en-US" dirty="0" smtClean="0"/>
              <a:t>density of </a:t>
            </a:r>
            <a:r>
              <a:rPr lang="en-US" dirty="0"/>
              <a:t>the air, and </a:t>
            </a:r>
            <a:r>
              <a:rPr lang="en-US" i="1" dirty="0"/>
              <a:t>c </a:t>
            </a:r>
            <a:r>
              <a:rPr lang="en-US" dirty="0"/>
              <a:t>is a coefficient that accounts for all the other factors on the order</a:t>
            </a:r>
          </a:p>
          <a:p>
            <a:pPr marL="0" indent="0">
              <a:buNone/>
            </a:pPr>
            <a:r>
              <a:rPr lang="en-US" dirty="0" smtClean="0"/>
              <a:t>    of </a:t>
            </a:r>
            <a:r>
              <a:rPr lang="en-US" dirty="0"/>
              <a:t>1.</a:t>
            </a:r>
            <a:endParaRPr lang="en-US" dirty="0" smtClean="0"/>
          </a:p>
          <a:p>
            <a:endParaRPr lang="en-US" dirty="0"/>
          </a:p>
        </p:txBody>
      </p:sp>
    </p:spTree>
    <p:extLst>
      <p:ext uri="{BB962C8B-B14F-4D97-AF65-F5344CB8AC3E}">
        <p14:creationId xmlns:p14="http://schemas.microsoft.com/office/powerpoint/2010/main" val="41413827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8250" t="65164" r="47003" b="12295"/>
          <a:stretch/>
        </p:blipFill>
        <p:spPr bwMode="auto">
          <a:xfrm>
            <a:off x="1835696" y="1730035"/>
            <a:ext cx="5491827" cy="47195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597418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r>
              <a:rPr lang="en-US" dirty="0"/>
              <a:t>Assuming that we have the first point given, that is, </a:t>
            </a:r>
            <a:r>
              <a:rPr lang="en-US" b="1" dirty="0" smtClean="0"/>
              <a:t>r</a:t>
            </a:r>
            <a:r>
              <a:rPr lang="en-US" baseline="-25000" dirty="0" smtClean="0"/>
              <a:t>0</a:t>
            </a:r>
            <a:r>
              <a:rPr lang="en-US" dirty="0" smtClean="0"/>
              <a:t> </a:t>
            </a:r>
            <a:r>
              <a:rPr lang="en-US" dirty="0"/>
              <a:t>and </a:t>
            </a:r>
            <a:r>
              <a:rPr lang="en-US" b="1" dirty="0" smtClean="0"/>
              <a:t>v</a:t>
            </a:r>
            <a:r>
              <a:rPr lang="en-US" baseline="-25000" dirty="0" smtClean="0"/>
              <a:t>0</a:t>
            </a:r>
            <a:r>
              <a:rPr lang="en-US" dirty="0" smtClean="0"/>
              <a:t> </a:t>
            </a:r>
            <a:r>
              <a:rPr lang="en-US" dirty="0"/>
              <a:t>at </a:t>
            </a:r>
            <a:r>
              <a:rPr lang="en-US" i="1" dirty="0"/>
              <a:t>t </a:t>
            </a:r>
            <a:r>
              <a:rPr lang="en-US" dirty="0"/>
              <a:t>= 0,</a:t>
            </a:r>
          </a:p>
          <a:p>
            <a:r>
              <a:rPr lang="en-US" dirty="0"/>
              <a:t>the next point is then obtained from the Taylor expansions and the equation </a:t>
            </a:r>
            <a:r>
              <a:rPr lang="en-US" dirty="0" smtClean="0"/>
              <a:t>set with</a:t>
            </a:r>
            <a:endParaRPr lang="en-US" dirty="0"/>
          </a:p>
        </p:txBody>
      </p:sp>
      <p:pic>
        <p:nvPicPr>
          <p:cNvPr id="307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46988" t="65823" r="35164" b="14534"/>
          <a:stretch/>
        </p:blipFill>
        <p:spPr bwMode="auto">
          <a:xfrm>
            <a:off x="1907704" y="3861048"/>
            <a:ext cx="4522688" cy="2798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636177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1995" y="197346"/>
            <a:ext cx="4572000" cy="6463308"/>
          </a:xfrm>
          <a:prstGeom prst="rect">
            <a:avLst/>
          </a:prstGeom>
        </p:spPr>
        <p:txBody>
          <a:bodyPr>
            <a:spAutoFit/>
          </a:bodyPr>
          <a:lstStyle/>
          <a:p>
            <a:r>
              <a:rPr lang="en-US" b="1" dirty="0"/>
              <a:t>// An example of modeling a motorcycle jump with the</a:t>
            </a:r>
          </a:p>
          <a:p>
            <a:r>
              <a:rPr lang="en-US" b="1" dirty="0"/>
              <a:t>// two-point predictor-corrector scheme.</a:t>
            </a:r>
          </a:p>
          <a:p>
            <a:r>
              <a:rPr lang="en-US" b="1" dirty="0"/>
              <a:t>import </a:t>
            </a:r>
            <a:r>
              <a:rPr lang="en-US" b="1" dirty="0" err="1"/>
              <a:t>java.lang</a:t>
            </a:r>
            <a:r>
              <a:rPr lang="en-US" b="1" dirty="0"/>
              <a:t>.*;</a:t>
            </a:r>
          </a:p>
          <a:p>
            <a:r>
              <a:rPr lang="en-US" b="1" dirty="0"/>
              <a:t>public class Jump {</a:t>
            </a:r>
          </a:p>
          <a:p>
            <a:r>
              <a:rPr lang="en-US" b="1" dirty="0"/>
              <a:t>static final </a:t>
            </a:r>
            <a:r>
              <a:rPr lang="en-US" b="1" dirty="0" err="1"/>
              <a:t>int</a:t>
            </a:r>
            <a:r>
              <a:rPr lang="en-US" b="1" dirty="0"/>
              <a:t> n = 100, j = 2;</a:t>
            </a:r>
          </a:p>
          <a:p>
            <a:r>
              <a:rPr lang="en-US" b="1" dirty="0"/>
              <a:t>public static void main(String </a:t>
            </a:r>
            <a:r>
              <a:rPr lang="en-US" b="1" dirty="0" err="1"/>
              <a:t>argv</a:t>
            </a:r>
            <a:r>
              <a:rPr lang="en-US" b="1" dirty="0"/>
              <a:t>[]) {</a:t>
            </a:r>
          </a:p>
          <a:p>
            <a:r>
              <a:rPr lang="en-US" b="1" dirty="0"/>
              <a:t>double x[] = new double[n+1];</a:t>
            </a:r>
          </a:p>
          <a:p>
            <a:r>
              <a:rPr lang="en-US" b="1" dirty="0"/>
              <a:t>double y[] = new double[n+1];</a:t>
            </a:r>
          </a:p>
          <a:p>
            <a:r>
              <a:rPr lang="en-US" b="1" dirty="0"/>
              <a:t>double </a:t>
            </a:r>
            <a:r>
              <a:rPr lang="en-US" b="1" dirty="0" err="1"/>
              <a:t>vx</a:t>
            </a:r>
            <a:r>
              <a:rPr lang="en-US" b="1" dirty="0"/>
              <a:t>[] = new double[n+1];</a:t>
            </a:r>
          </a:p>
          <a:p>
            <a:r>
              <a:rPr lang="en-US" b="1" dirty="0"/>
              <a:t>double </a:t>
            </a:r>
            <a:r>
              <a:rPr lang="en-US" b="1" dirty="0" err="1"/>
              <a:t>vy</a:t>
            </a:r>
            <a:r>
              <a:rPr lang="en-US" b="1" dirty="0"/>
              <a:t>[] = new double[n+1];</a:t>
            </a:r>
          </a:p>
          <a:p>
            <a:r>
              <a:rPr lang="en-US" b="1" dirty="0"/>
              <a:t>double ax[] = new double[n+1];</a:t>
            </a:r>
          </a:p>
          <a:p>
            <a:r>
              <a:rPr lang="en-US" b="1" dirty="0"/>
              <a:t>double ay[] = new double[n+1];</a:t>
            </a:r>
          </a:p>
          <a:p>
            <a:r>
              <a:rPr lang="en-US" b="1" dirty="0"/>
              <a:t>// Assign all the constants involved</a:t>
            </a:r>
          </a:p>
          <a:p>
            <a:r>
              <a:rPr lang="en-US" b="1" dirty="0"/>
              <a:t>double g = 9.80;</a:t>
            </a:r>
          </a:p>
          <a:p>
            <a:r>
              <a:rPr lang="en-US" b="1" dirty="0"/>
              <a:t>double angle = 42.5*</a:t>
            </a:r>
            <a:r>
              <a:rPr lang="en-US" b="1" dirty="0" err="1"/>
              <a:t>Math.PI</a:t>
            </a:r>
            <a:r>
              <a:rPr lang="en-US" b="1" dirty="0"/>
              <a:t>/180;</a:t>
            </a:r>
          </a:p>
          <a:p>
            <a:r>
              <a:rPr lang="en-US" b="1" dirty="0"/>
              <a:t>double speed = 67;</a:t>
            </a:r>
          </a:p>
          <a:p>
            <a:r>
              <a:rPr lang="en-US" b="1" dirty="0"/>
              <a:t>double mass = 250;</a:t>
            </a:r>
          </a:p>
          <a:p>
            <a:r>
              <a:rPr lang="en-US" b="1" dirty="0"/>
              <a:t>double area = 0.93;</a:t>
            </a:r>
          </a:p>
          <a:p>
            <a:r>
              <a:rPr lang="en-US" b="1" dirty="0"/>
              <a:t>double density = 1.2;</a:t>
            </a:r>
          </a:p>
          <a:p>
            <a:r>
              <a:rPr lang="en-US" b="1" dirty="0"/>
              <a:t>double k = area*density/(2*mass);</a:t>
            </a:r>
          </a:p>
          <a:p>
            <a:r>
              <a:rPr lang="en-US" b="1" dirty="0"/>
              <a:t>double </a:t>
            </a:r>
            <a:r>
              <a:rPr lang="en-US" b="1" dirty="0" err="1"/>
              <a:t>dt</a:t>
            </a:r>
            <a:r>
              <a:rPr lang="en-US" b="1" dirty="0"/>
              <a:t> = 2*speed*</a:t>
            </a:r>
            <a:r>
              <a:rPr lang="en-US" b="1" dirty="0" err="1"/>
              <a:t>Math.sin</a:t>
            </a:r>
            <a:r>
              <a:rPr lang="en-US" b="1" dirty="0"/>
              <a:t>(angle)/(g*n);</a:t>
            </a:r>
          </a:p>
          <a:p>
            <a:r>
              <a:rPr lang="en-US" b="1" dirty="0"/>
              <a:t>double d = </a:t>
            </a:r>
            <a:r>
              <a:rPr lang="en-US" b="1" dirty="0" err="1"/>
              <a:t>dt</a:t>
            </a:r>
            <a:r>
              <a:rPr lang="en-US" b="1" dirty="0"/>
              <a:t>*</a:t>
            </a:r>
            <a:r>
              <a:rPr lang="en-US" b="1" dirty="0" err="1"/>
              <a:t>dt</a:t>
            </a:r>
            <a:r>
              <a:rPr lang="en-US" b="1" dirty="0"/>
              <a:t>/2;</a:t>
            </a:r>
            <a:endParaRPr lang="en-US" dirty="0"/>
          </a:p>
        </p:txBody>
      </p:sp>
      <p:sp>
        <p:nvSpPr>
          <p:cNvPr id="5" name="矩形 4"/>
          <p:cNvSpPr/>
          <p:nvPr/>
        </p:nvSpPr>
        <p:spPr>
          <a:xfrm>
            <a:off x="4654444" y="174018"/>
            <a:ext cx="4572000" cy="6740307"/>
          </a:xfrm>
          <a:prstGeom prst="rect">
            <a:avLst/>
          </a:prstGeom>
        </p:spPr>
        <p:txBody>
          <a:bodyPr>
            <a:spAutoFit/>
          </a:bodyPr>
          <a:lstStyle/>
          <a:p>
            <a:r>
              <a:rPr lang="en-US" b="1" dirty="0"/>
              <a:t>// Assign the quantities for the first two points</a:t>
            </a:r>
          </a:p>
          <a:p>
            <a:r>
              <a:rPr lang="en-US" b="1" dirty="0"/>
              <a:t>x[0] = y[0] = 0;</a:t>
            </a:r>
          </a:p>
          <a:p>
            <a:r>
              <a:rPr lang="en-US" b="1" dirty="0" err="1"/>
              <a:t>vx</a:t>
            </a:r>
            <a:r>
              <a:rPr lang="en-US" b="1" dirty="0"/>
              <a:t>[0] = speed*</a:t>
            </a:r>
            <a:r>
              <a:rPr lang="en-US" b="1" dirty="0" err="1"/>
              <a:t>Math.cos</a:t>
            </a:r>
            <a:r>
              <a:rPr lang="en-US" b="1" dirty="0"/>
              <a:t>(angle);</a:t>
            </a:r>
          </a:p>
          <a:p>
            <a:r>
              <a:rPr lang="en-US" b="1" dirty="0" err="1"/>
              <a:t>vy</a:t>
            </a:r>
            <a:r>
              <a:rPr lang="en-US" b="1" dirty="0"/>
              <a:t>[0] = speed*</a:t>
            </a:r>
            <a:r>
              <a:rPr lang="en-US" b="1" dirty="0" err="1"/>
              <a:t>Math.sin</a:t>
            </a:r>
            <a:r>
              <a:rPr lang="en-US" b="1" dirty="0"/>
              <a:t>(angle);</a:t>
            </a:r>
          </a:p>
          <a:p>
            <a:r>
              <a:rPr lang="fr-FR" b="1" dirty="0"/>
              <a:t>double v = </a:t>
            </a:r>
            <a:r>
              <a:rPr lang="fr-FR" b="1" dirty="0" err="1"/>
              <a:t>Math.sqrt</a:t>
            </a:r>
            <a:r>
              <a:rPr lang="fr-FR" b="1" dirty="0"/>
              <a:t>(vx[0]*vx[0]+</a:t>
            </a:r>
            <a:r>
              <a:rPr lang="fr-FR" b="1" dirty="0" err="1"/>
              <a:t>vy</a:t>
            </a:r>
            <a:r>
              <a:rPr lang="fr-FR" b="1" dirty="0"/>
              <a:t>[0]*</a:t>
            </a:r>
            <a:r>
              <a:rPr lang="fr-FR" b="1" dirty="0" err="1"/>
              <a:t>vy</a:t>
            </a:r>
            <a:r>
              <a:rPr lang="fr-FR" b="1" dirty="0"/>
              <a:t>[0]);</a:t>
            </a:r>
          </a:p>
          <a:p>
            <a:r>
              <a:rPr lang="en-US" b="1" dirty="0"/>
              <a:t>ax[0] = -k*v*</a:t>
            </a:r>
            <a:r>
              <a:rPr lang="en-US" b="1" dirty="0" err="1"/>
              <a:t>vx</a:t>
            </a:r>
            <a:r>
              <a:rPr lang="en-US" b="1" dirty="0"/>
              <a:t>[0];</a:t>
            </a:r>
          </a:p>
          <a:p>
            <a:r>
              <a:rPr lang="en-US" b="1" dirty="0"/>
              <a:t>ay[0] = -g-k*v*</a:t>
            </a:r>
            <a:r>
              <a:rPr lang="en-US" b="1" dirty="0" err="1"/>
              <a:t>vy</a:t>
            </a:r>
            <a:r>
              <a:rPr lang="en-US" b="1" dirty="0"/>
              <a:t>[0];</a:t>
            </a:r>
          </a:p>
          <a:p>
            <a:r>
              <a:rPr lang="fr-FR" b="1" dirty="0"/>
              <a:t>double p = vx[0]*</a:t>
            </a:r>
            <a:r>
              <a:rPr lang="fr-FR" b="1" dirty="0" err="1"/>
              <a:t>ax</a:t>
            </a:r>
            <a:r>
              <a:rPr lang="fr-FR" b="1" dirty="0"/>
              <a:t>[0]+</a:t>
            </a:r>
            <a:r>
              <a:rPr lang="fr-FR" b="1" dirty="0" err="1"/>
              <a:t>vy</a:t>
            </a:r>
            <a:r>
              <a:rPr lang="fr-FR" b="1" dirty="0"/>
              <a:t>[0]*ay[0];</a:t>
            </a:r>
          </a:p>
          <a:p>
            <a:r>
              <a:rPr lang="en-US" b="1" dirty="0"/>
              <a:t>x[1] = x[0]+</a:t>
            </a:r>
            <a:r>
              <a:rPr lang="en-US" b="1" dirty="0" err="1"/>
              <a:t>dt</a:t>
            </a:r>
            <a:r>
              <a:rPr lang="en-US" b="1" dirty="0"/>
              <a:t>*</a:t>
            </a:r>
            <a:r>
              <a:rPr lang="en-US" b="1" dirty="0" err="1"/>
              <a:t>vx</a:t>
            </a:r>
            <a:r>
              <a:rPr lang="en-US" b="1" dirty="0"/>
              <a:t>[0]+d*ax[0];</a:t>
            </a:r>
          </a:p>
          <a:p>
            <a:r>
              <a:rPr lang="en-US" b="1" dirty="0"/>
              <a:t>y[1] = y[0]+</a:t>
            </a:r>
            <a:r>
              <a:rPr lang="en-US" b="1" dirty="0" err="1"/>
              <a:t>dt</a:t>
            </a:r>
            <a:r>
              <a:rPr lang="en-US" b="1" dirty="0"/>
              <a:t>*</a:t>
            </a:r>
            <a:r>
              <a:rPr lang="en-US" b="1" dirty="0" err="1"/>
              <a:t>vy</a:t>
            </a:r>
            <a:r>
              <a:rPr lang="en-US" b="1" dirty="0"/>
              <a:t>[0]+d*ay[0];</a:t>
            </a:r>
          </a:p>
          <a:p>
            <a:r>
              <a:rPr lang="en-US" b="1" dirty="0" err="1"/>
              <a:t>vx</a:t>
            </a:r>
            <a:r>
              <a:rPr lang="en-US" b="1" dirty="0"/>
              <a:t>[1] = </a:t>
            </a:r>
            <a:r>
              <a:rPr lang="en-US" b="1" dirty="0" err="1"/>
              <a:t>vx</a:t>
            </a:r>
            <a:r>
              <a:rPr lang="en-US" b="1" dirty="0"/>
              <a:t>[0]+</a:t>
            </a:r>
            <a:r>
              <a:rPr lang="en-US" b="1" dirty="0" err="1"/>
              <a:t>dt</a:t>
            </a:r>
            <a:r>
              <a:rPr lang="en-US" b="1" dirty="0"/>
              <a:t>*ax[0]-d*k*(v*ax[0]+p*</a:t>
            </a:r>
            <a:r>
              <a:rPr lang="en-US" b="1" dirty="0" err="1"/>
              <a:t>vx</a:t>
            </a:r>
            <a:r>
              <a:rPr lang="en-US" b="1" dirty="0"/>
              <a:t>[0]/v);</a:t>
            </a:r>
          </a:p>
          <a:p>
            <a:r>
              <a:rPr lang="en-US" b="1" dirty="0" err="1"/>
              <a:t>vy</a:t>
            </a:r>
            <a:r>
              <a:rPr lang="en-US" b="1" dirty="0"/>
              <a:t>[1] = </a:t>
            </a:r>
            <a:r>
              <a:rPr lang="en-US" b="1" dirty="0" err="1"/>
              <a:t>vy</a:t>
            </a:r>
            <a:r>
              <a:rPr lang="en-US" b="1" dirty="0"/>
              <a:t>[0]+</a:t>
            </a:r>
            <a:r>
              <a:rPr lang="en-US" b="1" dirty="0" err="1"/>
              <a:t>dt</a:t>
            </a:r>
            <a:r>
              <a:rPr lang="en-US" b="1" dirty="0"/>
              <a:t>*ay[0]-d*k*(v*ay[0]+p*</a:t>
            </a:r>
            <a:r>
              <a:rPr lang="en-US" b="1" dirty="0" err="1"/>
              <a:t>vy</a:t>
            </a:r>
            <a:r>
              <a:rPr lang="en-US" b="1" dirty="0"/>
              <a:t>[0]/v</a:t>
            </a:r>
            <a:r>
              <a:rPr lang="en-US" b="1" dirty="0" smtClean="0"/>
              <a:t>);</a:t>
            </a:r>
          </a:p>
          <a:p>
            <a:r>
              <a:rPr lang="en-US" b="1" dirty="0"/>
              <a:t>v = </a:t>
            </a:r>
            <a:r>
              <a:rPr lang="en-US" b="1" dirty="0" err="1"/>
              <a:t>Math.sqrt</a:t>
            </a:r>
            <a:r>
              <a:rPr lang="en-US" b="1" dirty="0"/>
              <a:t>(</a:t>
            </a:r>
            <a:r>
              <a:rPr lang="en-US" b="1" dirty="0" err="1"/>
              <a:t>vx</a:t>
            </a:r>
            <a:r>
              <a:rPr lang="en-US" b="1" dirty="0"/>
              <a:t>[1]*</a:t>
            </a:r>
            <a:r>
              <a:rPr lang="en-US" b="1" dirty="0" err="1"/>
              <a:t>vx</a:t>
            </a:r>
            <a:r>
              <a:rPr lang="en-US" b="1" dirty="0"/>
              <a:t>[1]+</a:t>
            </a:r>
            <a:r>
              <a:rPr lang="en-US" b="1" dirty="0" err="1"/>
              <a:t>vy</a:t>
            </a:r>
            <a:r>
              <a:rPr lang="en-US" b="1" dirty="0"/>
              <a:t>[1]*</a:t>
            </a:r>
            <a:r>
              <a:rPr lang="en-US" b="1" dirty="0" err="1"/>
              <a:t>vy</a:t>
            </a:r>
            <a:r>
              <a:rPr lang="en-US" b="1" dirty="0"/>
              <a:t>[1]);</a:t>
            </a:r>
          </a:p>
          <a:p>
            <a:r>
              <a:rPr lang="en-US" b="1" dirty="0"/>
              <a:t>ax[1] = -k*v*</a:t>
            </a:r>
            <a:r>
              <a:rPr lang="en-US" b="1" dirty="0" err="1"/>
              <a:t>vx</a:t>
            </a:r>
            <a:r>
              <a:rPr lang="en-US" b="1" dirty="0"/>
              <a:t>[1];</a:t>
            </a:r>
          </a:p>
          <a:p>
            <a:r>
              <a:rPr lang="en-US" b="1" dirty="0"/>
              <a:t>ay[1] = -g-k*v*</a:t>
            </a:r>
            <a:r>
              <a:rPr lang="en-US" b="1" dirty="0" err="1"/>
              <a:t>vy</a:t>
            </a:r>
            <a:r>
              <a:rPr lang="en-US" b="1" dirty="0"/>
              <a:t>[1];</a:t>
            </a:r>
          </a:p>
          <a:p>
            <a:r>
              <a:rPr lang="en-US" b="1" dirty="0"/>
              <a:t>// Calculate other position and velocity recursively</a:t>
            </a:r>
          </a:p>
          <a:p>
            <a:r>
              <a:rPr lang="en-US" b="1" dirty="0"/>
              <a:t>double d2 = 2*</a:t>
            </a:r>
            <a:r>
              <a:rPr lang="en-US" b="1" dirty="0" err="1"/>
              <a:t>dt</a:t>
            </a:r>
            <a:r>
              <a:rPr lang="en-US" b="1" dirty="0"/>
              <a:t>;</a:t>
            </a:r>
          </a:p>
          <a:p>
            <a:r>
              <a:rPr lang="en-US" b="1" dirty="0"/>
              <a:t>double d3 = </a:t>
            </a:r>
            <a:r>
              <a:rPr lang="en-US" b="1" dirty="0" err="1"/>
              <a:t>dt</a:t>
            </a:r>
            <a:r>
              <a:rPr lang="en-US" b="1" dirty="0"/>
              <a:t>/3;</a:t>
            </a:r>
          </a:p>
          <a:p>
            <a:r>
              <a:rPr lang="nn-NO" b="1" dirty="0"/>
              <a:t>for (int i=0; i&lt;n-1; ++i) {</a:t>
            </a:r>
            <a:endParaRPr lang="en-US" dirty="0"/>
          </a:p>
        </p:txBody>
      </p:sp>
    </p:spTree>
    <p:extLst>
      <p:ext uri="{BB962C8B-B14F-4D97-AF65-F5344CB8AC3E}">
        <p14:creationId xmlns:p14="http://schemas.microsoft.com/office/powerpoint/2010/main" val="37930976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23528" y="476672"/>
            <a:ext cx="4572000" cy="5632311"/>
          </a:xfrm>
          <a:prstGeom prst="rect">
            <a:avLst/>
          </a:prstGeom>
        </p:spPr>
        <p:txBody>
          <a:bodyPr>
            <a:spAutoFit/>
          </a:bodyPr>
          <a:lstStyle/>
          <a:p>
            <a:r>
              <a:rPr lang="en-US" b="1" dirty="0"/>
              <a:t>// Predict the next position and velocity</a:t>
            </a:r>
          </a:p>
          <a:p>
            <a:r>
              <a:rPr lang="en-US" b="1" dirty="0"/>
              <a:t>x[i+2] = x[</a:t>
            </a:r>
            <a:r>
              <a:rPr lang="en-US" b="1" dirty="0" err="1"/>
              <a:t>i</a:t>
            </a:r>
            <a:r>
              <a:rPr lang="en-US" b="1" dirty="0"/>
              <a:t>]+d2*</a:t>
            </a:r>
            <a:r>
              <a:rPr lang="en-US" b="1" dirty="0" err="1"/>
              <a:t>vx</a:t>
            </a:r>
            <a:r>
              <a:rPr lang="en-US" b="1" dirty="0"/>
              <a:t>[i+1];</a:t>
            </a:r>
          </a:p>
          <a:p>
            <a:r>
              <a:rPr lang="en-US" b="1" dirty="0"/>
              <a:t>y[i+2] = y[</a:t>
            </a:r>
            <a:r>
              <a:rPr lang="en-US" b="1" dirty="0" err="1"/>
              <a:t>i</a:t>
            </a:r>
            <a:r>
              <a:rPr lang="en-US" b="1" dirty="0"/>
              <a:t>]+d2*</a:t>
            </a:r>
            <a:r>
              <a:rPr lang="en-US" b="1" dirty="0" err="1"/>
              <a:t>vy</a:t>
            </a:r>
            <a:r>
              <a:rPr lang="en-US" b="1" dirty="0"/>
              <a:t>[i+1];</a:t>
            </a:r>
          </a:p>
          <a:p>
            <a:r>
              <a:rPr lang="en-US" b="1" dirty="0" err="1"/>
              <a:t>vx</a:t>
            </a:r>
            <a:r>
              <a:rPr lang="en-US" b="1" dirty="0"/>
              <a:t>[i+2] = </a:t>
            </a:r>
            <a:r>
              <a:rPr lang="en-US" b="1" dirty="0" err="1"/>
              <a:t>vx</a:t>
            </a:r>
            <a:r>
              <a:rPr lang="en-US" b="1" dirty="0"/>
              <a:t>[</a:t>
            </a:r>
            <a:r>
              <a:rPr lang="en-US" b="1" dirty="0" err="1"/>
              <a:t>i</a:t>
            </a:r>
            <a:r>
              <a:rPr lang="en-US" b="1" dirty="0"/>
              <a:t>]+d2*ax[i+1];</a:t>
            </a:r>
          </a:p>
          <a:p>
            <a:r>
              <a:rPr lang="en-US" b="1" dirty="0" err="1"/>
              <a:t>vy</a:t>
            </a:r>
            <a:r>
              <a:rPr lang="en-US" b="1" dirty="0"/>
              <a:t>[i+2] = </a:t>
            </a:r>
            <a:r>
              <a:rPr lang="en-US" b="1" dirty="0" err="1"/>
              <a:t>vy</a:t>
            </a:r>
            <a:r>
              <a:rPr lang="en-US" b="1" dirty="0"/>
              <a:t>[</a:t>
            </a:r>
            <a:r>
              <a:rPr lang="en-US" b="1" dirty="0" err="1"/>
              <a:t>i</a:t>
            </a:r>
            <a:r>
              <a:rPr lang="en-US" b="1" dirty="0"/>
              <a:t>]+d2*ay[i+1];</a:t>
            </a:r>
          </a:p>
          <a:p>
            <a:r>
              <a:rPr lang="nn-NO" b="1" dirty="0"/>
              <a:t>v = Math.sqrt(vx[i+2]*vx[i+2]+vy[i+2]*vy[i+2]);</a:t>
            </a:r>
          </a:p>
          <a:p>
            <a:r>
              <a:rPr lang="en-US" b="1" dirty="0"/>
              <a:t>ax[i+2] = -k*v*</a:t>
            </a:r>
            <a:r>
              <a:rPr lang="en-US" b="1" dirty="0" err="1"/>
              <a:t>vx</a:t>
            </a:r>
            <a:r>
              <a:rPr lang="en-US" b="1" dirty="0"/>
              <a:t>[i+2];</a:t>
            </a:r>
          </a:p>
          <a:p>
            <a:r>
              <a:rPr lang="en-US" b="1" dirty="0"/>
              <a:t>ay[i+2] = -g-k*v*</a:t>
            </a:r>
            <a:r>
              <a:rPr lang="en-US" b="1" dirty="0" err="1"/>
              <a:t>vy</a:t>
            </a:r>
            <a:r>
              <a:rPr lang="en-US" b="1" dirty="0"/>
              <a:t>[i+2];</a:t>
            </a:r>
          </a:p>
          <a:p>
            <a:r>
              <a:rPr lang="en-US" b="1" dirty="0"/>
              <a:t>// Correct the new position and velocity</a:t>
            </a:r>
          </a:p>
          <a:p>
            <a:r>
              <a:rPr lang="nn-NO" b="1" dirty="0"/>
              <a:t>x[i+2] = x[i]+d3*(vx[i+2]+4*vx[i+1]+vx[i]);</a:t>
            </a:r>
          </a:p>
          <a:p>
            <a:r>
              <a:rPr lang="nn-NO" b="1" dirty="0"/>
              <a:t>y[i+2] = y[i]+d3*(vy[i+2]+4*vy[i+1]+vy[i]);</a:t>
            </a:r>
          </a:p>
          <a:p>
            <a:r>
              <a:rPr lang="nn-NO" b="1" dirty="0"/>
              <a:t>vx[i+2] = vx[i]+d3*(ax[i+2]+4*ax[i+1]+ax[i]);</a:t>
            </a:r>
          </a:p>
          <a:p>
            <a:r>
              <a:rPr lang="nn-NO" b="1" dirty="0"/>
              <a:t>vy[i+2] = vy[i]+d3*(ay[i+2]+4*ay[i+1]+ay[i]);</a:t>
            </a:r>
          </a:p>
          <a:p>
            <a:r>
              <a:rPr lang="en-US" b="1" dirty="0"/>
              <a:t>}</a:t>
            </a:r>
          </a:p>
          <a:p>
            <a:r>
              <a:rPr lang="en-US" b="1" dirty="0"/>
              <a:t>// Output the result in every j time steps</a:t>
            </a:r>
          </a:p>
          <a:p>
            <a:r>
              <a:rPr lang="nn-NO" b="1" dirty="0"/>
              <a:t>for (int i=0; i&lt;=n; i+=j)</a:t>
            </a:r>
          </a:p>
          <a:p>
            <a:r>
              <a:rPr lang="en-US" b="1" dirty="0" err="1"/>
              <a:t>System.out.println</a:t>
            </a:r>
            <a:r>
              <a:rPr lang="en-US" b="1" dirty="0"/>
              <a:t>(x[</a:t>
            </a:r>
            <a:r>
              <a:rPr lang="en-US" b="1" dirty="0" err="1"/>
              <a:t>i</a:t>
            </a:r>
            <a:r>
              <a:rPr lang="en-US" b="1" dirty="0"/>
              <a:t>] +" " + y[</a:t>
            </a:r>
            <a:r>
              <a:rPr lang="en-US" b="1" dirty="0" err="1"/>
              <a:t>i</a:t>
            </a:r>
            <a:r>
              <a:rPr lang="en-US" b="1" dirty="0"/>
              <a:t>]);</a:t>
            </a:r>
          </a:p>
          <a:p>
            <a:r>
              <a:rPr lang="en-US" b="1" dirty="0"/>
              <a:t>}</a:t>
            </a:r>
          </a:p>
          <a:p>
            <a:r>
              <a:rPr lang="en-US" b="1" dirty="0"/>
              <a:t>}</a:t>
            </a:r>
            <a:endParaRPr lang="en-US" dirty="0"/>
          </a:p>
        </p:txBody>
      </p:sp>
      <p:sp>
        <p:nvSpPr>
          <p:cNvPr id="5" name="矩形 4"/>
          <p:cNvSpPr/>
          <p:nvPr/>
        </p:nvSpPr>
        <p:spPr>
          <a:xfrm>
            <a:off x="4557351" y="1916832"/>
            <a:ext cx="4572000" cy="1477328"/>
          </a:xfrm>
          <a:prstGeom prst="rect">
            <a:avLst/>
          </a:prstGeom>
        </p:spPr>
        <p:txBody>
          <a:bodyPr>
            <a:spAutoFit/>
          </a:bodyPr>
          <a:lstStyle/>
          <a:p>
            <a:r>
              <a:rPr lang="en-US" dirty="0"/>
              <a:t>we have used the cross section </a:t>
            </a:r>
            <a:r>
              <a:rPr lang="en-US" i="1" dirty="0"/>
              <a:t>A </a:t>
            </a:r>
            <a:r>
              <a:rPr lang="en-US" dirty="0"/>
              <a:t>= 0</a:t>
            </a:r>
            <a:r>
              <a:rPr lang="en-US" i="1" dirty="0"/>
              <a:t>.</a:t>
            </a:r>
            <a:r>
              <a:rPr lang="en-US" dirty="0"/>
              <a:t>93 </a:t>
            </a:r>
            <a:r>
              <a:rPr lang="en-US" dirty="0" smtClean="0"/>
              <a:t>m^2</a:t>
            </a:r>
            <a:r>
              <a:rPr lang="en-US" dirty="0"/>
              <a:t>, the </a:t>
            </a:r>
            <a:r>
              <a:rPr lang="en-US" dirty="0" err="1" smtClean="0"/>
              <a:t>takingoff</a:t>
            </a:r>
            <a:r>
              <a:rPr lang="en-US" dirty="0"/>
              <a:t> </a:t>
            </a:r>
            <a:r>
              <a:rPr lang="en-US" dirty="0" smtClean="0"/>
              <a:t>speed </a:t>
            </a:r>
            <a:r>
              <a:rPr lang="en-US" i="1" dirty="0"/>
              <a:t>v</a:t>
            </a:r>
            <a:r>
              <a:rPr lang="en-US" dirty="0"/>
              <a:t>0 = 67 m/s, the air density </a:t>
            </a:r>
            <a:r>
              <a:rPr lang="en-US" i="1" dirty="0"/>
              <a:t> </a:t>
            </a:r>
            <a:r>
              <a:rPr lang="en-US" dirty="0"/>
              <a:t>= 1</a:t>
            </a:r>
            <a:r>
              <a:rPr lang="en-US" i="1" dirty="0"/>
              <a:t>.</a:t>
            </a:r>
            <a:r>
              <a:rPr lang="en-US" dirty="0"/>
              <a:t>2 </a:t>
            </a:r>
            <a:r>
              <a:rPr lang="en-US" dirty="0" smtClean="0"/>
              <a:t>kg/m^3</a:t>
            </a:r>
            <a:r>
              <a:rPr lang="en-US" dirty="0"/>
              <a:t>, the combined mass of the</a:t>
            </a:r>
          </a:p>
          <a:p>
            <a:r>
              <a:rPr lang="en-US" dirty="0"/>
              <a:t>motorcycle and the person 250 kg, and the coefficient </a:t>
            </a:r>
            <a:r>
              <a:rPr lang="en-US" i="1" dirty="0"/>
              <a:t>c </a:t>
            </a:r>
            <a:r>
              <a:rPr lang="en-US" dirty="0"/>
              <a:t>= 1.</a:t>
            </a:r>
          </a:p>
        </p:txBody>
      </p:sp>
    </p:spTree>
    <p:extLst>
      <p:ext uri="{BB962C8B-B14F-4D97-AF65-F5344CB8AC3E}">
        <p14:creationId xmlns:p14="http://schemas.microsoft.com/office/powerpoint/2010/main" val="726492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b="1" dirty="0"/>
              <a:t>The Euler and Picard methods</a:t>
            </a:r>
            <a:endParaRPr lang="en-US" dirty="0"/>
          </a:p>
        </p:txBody>
      </p:sp>
      <p:sp>
        <p:nvSpPr>
          <p:cNvPr id="4" name="内容占位符 3"/>
          <p:cNvSpPr>
            <a:spLocks noGrp="1"/>
          </p:cNvSpPr>
          <p:nvPr>
            <p:ph idx="1"/>
          </p:nvPr>
        </p:nvSpPr>
        <p:spPr>
          <a:xfrm>
            <a:off x="467544" y="1484784"/>
            <a:ext cx="8229600" cy="4525963"/>
          </a:xfrm>
        </p:spPr>
        <p:txBody>
          <a:bodyPr>
            <a:normAutofit lnSpcReduction="10000"/>
          </a:bodyPr>
          <a:lstStyle/>
          <a:p>
            <a:r>
              <a:rPr lang="en-US" dirty="0" smtClean="0"/>
              <a:t>Numerically, we can rewrite the velocity as:</a:t>
            </a:r>
          </a:p>
          <a:p>
            <a:endParaRPr lang="en-US" dirty="0"/>
          </a:p>
          <a:p>
            <a:endParaRPr lang="en-US" dirty="0" smtClean="0"/>
          </a:p>
          <a:p>
            <a:endParaRPr lang="en-US" dirty="0"/>
          </a:p>
          <a:p>
            <a:r>
              <a:rPr lang="en-US" dirty="0" smtClean="0"/>
              <a:t>Here, </a:t>
            </a:r>
            <a:r>
              <a:rPr lang="en-US" dirty="0" err="1" smtClean="0"/>
              <a:t>i</a:t>
            </a:r>
            <a:r>
              <a:rPr lang="en-US" dirty="0" smtClean="0"/>
              <a:t> is the </a:t>
            </a:r>
            <a:r>
              <a:rPr lang="en-US" dirty="0" err="1" smtClean="0"/>
              <a:t>ith</a:t>
            </a:r>
            <a:r>
              <a:rPr lang="en-US" dirty="0" smtClean="0"/>
              <a:t> time step. </a:t>
            </a:r>
          </a:p>
          <a:p>
            <a:r>
              <a:rPr lang="en-US" dirty="0" smtClean="0"/>
              <a:t>Let </a:t>
            </a:r>
            <a:r>
              <a:rPr lang="en-US" dirty="0" err="1" smtClean="0"/>
              <a:t>g</a:t>
            </a:r>
            <a:r>
              <a:rPr lang="en-US" baseline="-25000" dirty="0" err="1" smtClean="0"/>
              <a:t>i</a:t>
            </a:r>
            <a:r>
              <a:rPr lang="en-US" dirty="0" smtClean="0"/>
              <a:t> = g(</a:t>
            </a:r>
            <a:r>
              <a:rPr lang="en-US" dirty="0" err="1" smtClean="0"/>
              <a:t>y</a:t>
            </a:r>
            <a:r>
              <a:rPr lang="en-US" baseline="-25000" dirty="0" err="1" smtClean="0"/>
              <a:t>i</a:t>
            </a:r>
            <a:r>
              <a:rPr lang="en-US" dirty="0" smtClean="0"/>
              <a:t>, </a:t>
            </a:r>
            <a:r>
              <a:rPr lang="en-US" dirty="0" err="1" smtClean="0"/>
              <a:t>t</a:t>
            </a:r>
            <a:r>
              <a:rPr lang="en-US" baseline="-25000" dirty="0" err="1" smtClean="0"/>
              <a:t>i</a:t>
            </a:r>
            <a:r>
              <a:rPr lang="en-US" dirty="0" smtClean="0"/>
              <a:t>), </a:t>
            </a:r>
            <a:r>
              <a:rPr lang="el-GR" dirty="0" smtClean="0"/>
              <a:t>τ</a:t>
            </a:r>
            <a:r>
              <a:rPr lang="en-US" dirty="0" smtClean="0"/>
              <a:t>=t</a:t>
            </a:r>
            <a:r>
              <a:rPr lang="en-US" baseline="-25000" dirty="0" smtClean="0"/>
              <a:t>i+1</a:t>
            </a:r>
            <a:r>
              <a:rPr lang="en-US" dirty="0" smtClean="0"/>
              <a:t> – </a:t>
            </a:r>
            <a:r>
              <a:rPr lang="en-US" dirty="0" err="1" smtClean="0"/>
              <a:t>t</a:t>
            </a:r>
            <a:r>
              <a:rPr lang="en-US" baseline="-25000" dirty="0" err="1" smtClean="0"/>
              <a:t>i</a:t>
            </a:r>
            <a:r>
              <a:rPr lang="en-US" dirty="0" smtClean="0"/>
              <a:t>, then we have: (</a:t>
            </a:r>
            <a:r>
              <a:rPr lang="en-US" altLang="zh-CN" dirty="0" smtClean="0"/>
              <a:t>the Euler Method)</a:t>
            </a:r>
            <a:endParaRPr lang="en-US" dirty="0" smtClean="0"/>
          </a:p>
          <a:p>
            <a:r>
              <a:rPr lang="en-US" dirty="0" smtClean="0"/>
              <a:t> </a:t>
            </a:r>
          </a:p>
          <a:p>
            <a:endParaRPr lang="en-US" dirty="0"/>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t="41394" r="36634" b="52049"/>
          <a:stretch/>
        </p:blipFill>
        <p:spPr bwMode="auto">
          <a:xfrm>
            <a:off x="1835696" y="2312936"/>
            <a:ext cx="5184759" cy="14301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48894" t="41220" r="35163" b="52629"/>
          <a:stretch/>
        </p:blipFill>
        <p:spPr bwMode="auto">
          <a:xfrm>
            <a:off x="755576" y="5085184"/>
            <a:ext cx="6084775" cy="13198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441360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9723" t="33607" r="25920" b="28074"/>
          <a:stretch/>
        </p:blipFill>
        <p:spPr bwMode="auto">
          <a:xfrm>
            <a:off x="467544" y="1340768"/>
            <a:ext cx="8482669" cy="41201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261693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dirty="0" smtClean="0"/>
              <a:t/>
            </a:r>
            <a:br>
              <a:rPr lang="en-US" dirty="0" smtClean="0"/>
            </a:br>
            <a:r>
              <a:rPr lang="en-US" b="1" dirty="0"/>
              <a:t>The </a:t>
            </a:r>
            <a:r>
              <a:rPr lang="en-US" b="1" dirty="0" err="1"/>
              <a:t>Runge</a:t>
            </a:r>
            <a:r>
              <a:rPr lang="en-US" b="1" dirty="0"/>
              <a:t>–</a:t>
            </a:r>
            <a:r>
              <a:rPr lang="en-US" b="1" dirty="0" err="1"/>
              <a:t>Kutta</a:t>
            </a:r>
            <a:r>
              <a:rPr lang="en-US" b="1" dirty="0"/>
              <a:t> method</a:t>
            </a:r>
            <a:endParaRPr lang="en-US" dirty="0"/>
          </a:p>
        </p:txBody>
      </p:sp>
      <p:sp>
        <p:nvSpPr>
          <p:cNvPr id="3" name="内容占位符 2"/>
          <p:cNvSpPr>
            <a:spLocks noGrp="1"/>
          </p:cNvSpPr>
          <p:nvPr>
            <p:ph idx="1"/>
          </p:nvPr>
        </p:nvSpPr>
        <p:spPr/>
        <p:txBody>
          <a:bodyPr/>
          <a:lstStyle/>
          <a:p>
            <a:r>
              <a:rPr lang="en-US" dirty="0"/>
              <a:t>A more practical method that requires </a:t>
            </a:r>
            <a:r>
              <a:rPr lang="en-US" dirty="0" smtClean="0"/>
              <a:t>only the </a:t>
            </a:r>
            <a:r>
              <a:rPr lang="en-US" dirty="0"/>
              <a:t>first point in order to start or to improve the algorithm is the </a:t>
            </a:r>
            <a:r>
              <a:rPr lang="en-US" i="1" dirty="0" err="1" smtClean="0"/>
              <a:t>Runge</a:t>
            </a:r>
            <a:r>
              <a:rPr lang="en-US" i="1" dirty="0" smtClean="0"/>
              <a:t>–</a:t>
            </a:r>
            <a:r>
              <a:rPr lang="en-US" i="1" dirty="0" err="1" smtClean="0"/>
              <a:t>Kutta</a:t>
            </a:r>
            <a:r>
              <a:rPr lang="en-US" i="1" dirty="0"/>
              <a:t> </a:t>
            </a:r>
            <a:r>
              <a:rPr lang="en-US" i="1" dirty="0" smtClean="0"/>
              <a:t>method</a:t>
            </a:r>
            <a:r>
              <a:rPr lang="en-US" dirty="0"/>
              <a:t>, which is derived from two different Taylor expansions of the </a:t>
            </a:r>
            <a:r>
              <a:rPr lang="en-US" dirty="0" smtClean="0"/>
              <a:t>dynamical variables </a:t>
            </a:r>
            <a:r>
              <a:rPr lang="en-US" dirty="0"/>
              <a:t>and their </a:t>
            </a:r>
            <a:r>
              <a:rPr lang="en-US" dirty="0" smtClean="0"/>
              <a:t>derivatives.</a:t>
            </a:r>
          </a:p>
          <a:p>
            <a:r>
              <a:rPr lang="en-US" dirty="0" smtClean="0"/>
              <a:t>For details, please read the textbook.</a:t>
            </a:r>
          </a:p>
        </p:txBody>
      </p:sp>
    </p:spTree>
    <p:extLst>
      <p:ext uri="{BB962C8B-B14F-4D97-AF65-F5344CB8AC3E}">
        <p14:creationId xmlns:p14="http://schemas.microsoft.com/office/powerpoint/2010/main" val="4145953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b="1" dirty="0"/>
              <a:t>Boundary-value and eigenvalue problems</a:t>
            </a:r>
            <a:endParaRPr lang="en-US" dirty="0"/>
          </a:p>
        </p:txBody>
      </p:sp>
      <p:sp>
        <p:nvSpPr>
          <p:cNvPr id="3" name="内容占位符 2"/>
          <p:cNvSpPr>
            <a:spLocks noGrp="1"/>
          </p:cNvSpPr>
          <p:nvPr>
            <p:ph idx="1"/>
          </p:nvPr>
        </p:nvSpPr>
        <p:spPr/>
        <p:txBody>
          <a:bodyPr>
            <a:normAutofit/>
          </a:bodyPr>
          <a:lstStyle/>
          <a:p>
            <a:r>
              <a:rPr lang="en-US" dirty="0" smtClean="0"/>
              <a:t>A typical </a:t>
            </a:r>
            <a:r>
              <a:rPr lang="en-US" dirty="0"/>
              <a:t>boundary-value problem in physics is usually given as a </a:t>
            </a:r>
            <a:r>
              <a:rPr lang="en-US" dirty="0" smtClean="0"/>
              <a:t>second-order differential equation</a:t>
            </a:r>
          </a:p>
          <a:p>
            <a:pPr lvl="1"/>
            <a:r>
              <a:rPr lang="en-US" dirty="0"/>
              <a:t>u</a:t>
            </a:r>
            <a:r>
              <a:rPr lang="en-US" dirty="0" smtClean="0"/>
              <a:t>’’ = f( u, u’, x)</a:t>
            </a:r>
          </a:p>
          <a:p>
            <a:pPr lvl="1"/>
            <a:r>
              <a:rPr lang="en-US" dirty="0"/>
              <a:t>where </a:t>
            </a:r>
            <a:r>
              <a:rPr lang="en-US" i="1" dirty="0"/>
              <a:t>u </a:t>
            </a:r>
            <a:r>
              <a:rPr lang="en-US" dirty="0"/>
              <a:t>is a function of </a:t>
            </a:r>
            <a:r>
              <a:rPr lang="en-US" i="1" dirty="0"/>
              <a:t>x</a:t>
            </a:r>
            <a:r>
              <a:rPr lang="en-US" dirty="0"/>
              <a:t>, </a:t>
            </a:r>
            <a:r>
              <a:rPr lang="en-US" i="1" dirty="0" smtClean="0"/>
              <a:t>u’</a:t>
            </a:r>
            <a:r>
              <a:rPr lang="en-US" sz="400" dirty="0" smtClean="0"/>
              <a:t> </a:t>
            </a:r>
            <a:r>
              <a:rPr lang="en-US" dirty="0"/>
              <a:t>and </a:t>
            </a:r>
            <a:r>
              <a:rPr lang="en-US" i="1" dirty="0" smtClean="0"/>
              <a:t>u’’</a:t>
            </a:r>
            <a:r>
              <a:rPr lang="en-US" sz="400" dirty="0" smtClean="0"/>
              <a:t> </a:t>
            </a:r>
            <a:r>
              <a:rPr lang="en-US" dirty="0" smtClean="0"/>
              <a:t>are the first-order and second-order derivatives of </a:t>
            </a:r>
            <a:r>
              <a:rPr lang="en-US" i="1" dirty="0" smtClean="0"/>
              <a:t>u </a:t>
            </a:r>
            <a:r>
              <a:rPr lang="en-US" dirty="0" smtClean="0"/>
              <a:t>with respect to </a:t>
            </a:r>
            <a:r>
              <a:rPr lang="en-US" i="1" dirty="0" smtClean="0"/>
              <a:t>x</a:t>
            </a:r>
            <a:r>
              <a:rPr lang="en-US" dirty="0" smtClean="0"/>
              <a:t>, and </a:t>
            </a:r>
            <a:r>
              <a:rPr lang="en-US" i="1" dirty="0" smtClean="0"/>
              <a:t>f </a:t>
            </a:r>
            <a:r>
              <a:rPr lang="en-US" dirty="0" smtClean="0"/>
              <a:t>(</a:t>
            </a:r>
            <a:r>
              <a:rPr lang="en-US" i="1" dirty="0" smtClean="0"/>
              <a:t>u, </a:t>
            </a:r>
            <a:r>
              <a:rPr lang="en-US" i="1" dirty="0" smtClean="0"/>
              <a:t>u</a:t>
            </a:r>
            <a:r>
              <a:rPr lang="en-US" i="1" dirty="0" smtClean="0"/>
              <a:t>’</a:t>
            </a:r>
            <a:r>
              <a:rPr lang="en-US" dirty="0" smtClean="0"/>
              <a:t>; </a:t>
            </a:r>
            <a:r>
              <a:rPr lang="en-US" i="1" dirty="0" smtClean="0"/>
              <a:t>x</a:t>
            </a:r>
            <a:r>
              <a:rPr lang="en-US" dirty="0" smtClean="0"/>
              <a:t>) is a function of </a:t>
            </a:r>
            <a:r>
              <a:rPr lang="en-US" i="1" dirty="0" smtClean="0"/>
              <a:t>u</a:t>
            </a:r>
            <a:r>
              <a:rPr lang="en-US" dirty="0" smtClean="0"/>
              <a:t>, </a:t>
            </a:r>
            <a:r>
              <a:rPr lang="en-US" i="1" dirty="0" smtClean="0"/>
              <a:t>u’</a:t>
            </a:r>
            <a:r>
              <a:rPr lang="en-US" dirty="0" smtClean="0"/>
              <a:t>, </a:t>
            </a:r>
            <a:r>
              <a:rPr lang="en-US" dirty="0" smtClean="0"/>
              <a:t>and </a:t>
            </a:r>
            <a:r>
              <a:rPr lang="en-US" i="1" dirty="0" smtClean="0"/>
              <a:t>x</a:t>
            </a:r>
            <a:r>
              <a:rPr lang="en-US" dirty="0" smtClean="0"/>
              <a:t>. </a:t>
            </a:r>
          </a:p>
          <a:p>
            <a:pPr lvl="1"/>
            <a:r>
              <a:rPr lang="en-US" dirty="0" smtClean="0"/>
              <a:t>Either </a:t>
            </a:r>
            <a:r>
              <a:rPr lang="en-US" i="1" dirty="0" smtClean="0"/>
              <a:t>u </a:t>
            </a:r>
            <a:r>
              <a:rPr lang="en-US" dirty="0" smtClean="0"/>
              <a:t>or </a:t>
            </a:r>
            <a:r>
              <a:rPr lang="en-US" i="1" dirty="0" smtClean="0"/>
              <a:t>u’</a:t>
            </a:r>
            <a:r>
              <a:rPr lang="en-US" sz="800" dirty="0" smtClean="0"/>
              <a:t> </a:t>
            </a:r>
            <a:r>
              <a:rPr lang="en-US" dirty="0" smtClean="0"/>
              <a:t>is </a:t>
            </a:r>
            <a:r>
              <a:rPr lang="en-US" dirty="0"/>
              <a:t>given at each boundary point.</a:t>
            </a:r>
          </a:p>
        </p:txBody>
      </p:sp>
    </p:spTree>
    <p:extLst>
      <p:ext uri="{BB962C8B-B14F-4D97-AF65-F5344CB8AC3E}">
        <p14:creationId xmlns:p14="http://schemas.microsoft.com/office/powerpoint/2010/main" val="29978621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r>
              <a:rPr lang="en-US" dirty="0" smtClean="0"/>
              <a:t>we </a:t>
            </a:r>
            <a:r>
              <a:rPr lang="en-US" dirty="0"/>
              <a:t>can always choose a </a:t>
            </a:r>
            <a:r>
              <a:rPr lang="en-US" dirty="0" smtClean="0"/>
              <a:t>coordinate system</a:t>
            </a:r>
          </a:p>
          <a:p>
            <a:pPr lvl="1"/>
            <a:r>
              <a:rPr lang="en-US" dirty="0" smtClean="0"/>
              <a:t> </a:t>
            </a:r>
            <a:r>
              <a:rPr lang="en-US" dirty="0"/>
              <a:t>so that the boundaries of the system are at </a:t>
            </a:r>
            <a:r>
              <a:rPr lang="en-US" i="1" dirty="0"/>
              <a:t>x </a:t>
            </a:r>
            <a:r>
              <a:rPr lang="en-US" dirty="0"/>
              <a:t>= 0 and </a:t>
            </a:r>
            <a:r>
              <a:rPr lang="en-US" i="1" dirty="0"/>
              <a:t>x </a:t>
            </a:r>
            <a:r>
              <a:rPr lang="en-US" dirty="0"/>
              <a:t>= 1 without </a:t>
            </a:r>
            <a:r>
              <a:rPr lang="en-US" dirty="0" smtClean="0"/>
              <a:t>losing any generality</a:t>
            </a:r>
          </a:p>
          <a:p>
            <a:pPr lvl="1"/>
            <a:r>
              <a:rPr lang="en-US" dirty="0" smtClean="0"/>
              <a:t> </a:t>
            </a:r>
            <a:r>
              <a:rPr lang="en-US" dirty="0"/>
              <a:t>if the system is finite. </a:t>
            </a:r>
            <a:endParaRPr lang="en-US" dirty="0" smtClean="0"/>
          </a:p>
          <a:p>
            <a:pPr lvl="1"/>
            <a:r>
              <a:rPr lang="en-US" dirty="0" smtClean="0"/>
              <a:t>For </a:t>
            </a:r>
            <a:r>
              <a:rPr lang="en-US" dirty="0"/>
              <a:t>example, if the actual boundaries are </a:t>
            </a:r>
            <a:r>
              <a:rPr lang="en-US" dirty="0" smtClean="0"/>
              <a:t>at </a:t>
            </a:r>
            <a:r>
              <a:rPr lang="en-US" i="1" dirty="0" smtClean="0"/>
              <a:t>x </a:t>
            </a:r>
            <a:r>
              <a:rPr lang="en-US" dirty="0"/>
              <a:t>= </a:t>
            </a:r>
            <a:r>
              <a:rPr lang="en-US" i="1" dirty="0"/>
              <a:t>x</a:t>
            </a:r>
            <a:r>
              <a:rPr lang="en-US" dirty="0"/>
              <a:t>1 and </a:t>
            </a:r>
            <a:r>
              <a:rPr lang="en-US" i="1" dirty="0"/>
              <a:t>x </a:t>
            </a:r>
            <a:r>
              <a:rPr lang="en-US" dirty="0"/>
              <a:t>= </a:t>
            </a:r>
            <a:r>
              <a:rPr lang="en-US" i="1" dirty="0"/>
              <a:t>x</a:t>
            </a:r>
            <a:r>
              <a:rPr lang="en-US" dirty="0"/>
              <a:t>2 for a given problem, we can always bring them back to </a:t>
            </a:r>
            <a:r>
              <a:rPr lang="en-US" i="1" dirty="0" smtClean="0"/>
              <a:t>x’</a:t>
            </a:r>
            <a:r>
              <a:rPr lang="en-US" dirty="0" smtClean="0"/>
              <a:t> </a:t>
            </a:r>
            <a:r>
              <a:rPr lang="en-US" dirty="0"/>
              <a:t>= </a:t>
            </a:r>
            <a:r>
              <a:rPr lang="en-US" dirty="0" smtClean="0"/>
              <a:t>0, </a:t>
            </a:r>
            <a:r>
              <a:rPr lang="en-US" dirty="0"/>
              <a:t>and </a:t>
            </a:r>
            <a:r>
              <a:rPr lang="en-US" i="1" dirty="0"/>
              <a:t>x</a:t>
            </a:r>
            <a:r>
              <a:rPr lang="en-US" dirty="0"/>
              <a:t> = 1 with a </a:t>
            </a:r>
            <a:r>
              <a:rPr lang="en-US" dirty="0" smtClean="0"/>
              <a:t>transformation of x’=(x-x1)/(x2-x1)</a:t>
            </a:r>
            <a:endParaRPr lang="en-US" dirty="0"/>
          </a:p>
        </p:txBody>
      </p:sp>
    </p:spTree>
    <p:extLst>
      <p:ext uri="{BB962C8B-B14F-4D97-AF65-F5344CB8AC3E}">
        <p14:creationId xmlns:p14="http://schemas.microsoft.com/office/powerpoint/2010/main" val="31788343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a:bodyPr>
          <a:lstStyle/>
          <a:p>
            <a:r>
              <a:rPr lang="en-US" dirty="0"/>
              <a:t>For problems in one dimension, we can have a total of four possible types </a:t>
            </a:r>
            <a:r>
              <a:rPr lang="en-US" dirty="0" smtClean="0"/>
              <a:t>of boundary </a:t>
            </a:r>
            <a:r>
              <a:rPr lang="en-US" dirty="0"/>
              <a:t>conditions</a:t>
            </a:r>
            <a:r>
              <a:rPr lang="en-US" dirty="0" smtClean="0"/>
              <a:t>:</a:t>
            </a:r>
          </a:p>
          <a:p>
            <a:endParaRPr lang="en-US" dirty="0"/>
          </a:p>
          <a:p>
            <a:endParaRPr lang="en-US" dirty="0" smtClean="0"/>
          </a:p>
          <a:p>
            <a:endParaRPr lang="en-US" dirty="0"/>
          </a:p>
          <a:p>
            <a:endParaRPr lang="en-US" dirty="0" smtClean="0"/>
          </a:p>
          <a:p>
            <a:r>
              <a:rPr lang="en-US" dirty="0" smtClean="0"/>
              <a:t>Do they look familiar to you?</a:t>
            </a:r>
            <a:endParaRPr lang="en-US" dirty="0"/>
          </a:p>
          <a:p>
            <a:endParaRPr lang="en-US" dirty="0" smtClean="0"/>
          </a:p>
          <a:p>
            <a:endParaRPr lang="en-US" dirty="0"/>
          </a:p>
          <a:p>
            <a:endParaRPr lang="en-US" dirty="0" smtClean="0"/>
          </a:p>
          <a:p>
            <a:endParaRPr lang="en-US" dirty="0"/>
          </a:p>
          <a:p>
            <a:endParaRPr lang="en-US" dirty="0"/>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383" t="40779" r="60253" b="46926"/>
          <a:stretch/>
        </p:blipFill>
        <p:spPr bwMode="auto">
          <a:xfrm>
            <a:off x="899592" y="3068960"/>
            <a:ext cx="4899431" cy="25341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76520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fontScale="92500" lnSpcReduction="10000"/>
          </a:bodyPr>
          <a:lstStyle/>
          <a:p>
            <a:r>
              <a:rPr lang="en-US" dirty="0"/>
              <a:t>more difficult to solve than the similar </a:t>
            </a:r>
            <a:r>
              <a:rPr lang="en-US" dirty="0" smtClean="0"/>
              <a:t>initial-value problem.</a:t>
            </a:r>
          </a:p>
          <a:p>
            <a:pPr lvl="1"/>
            <a:r>
              <a:rPr lang="en-US" dirty="0"/>
              <a:t>for the boundary-value problem, we know </a:t>
            </a:r>
            <a:r>
              <a:rPr lang="en-US" dirty="0" smtClean="0"/>
              <a:t>only </a:t>
            </a:r>
            <a:r>
              <a:rPr lang="en-US" i="1" dirty="0" smtClean="0"/>
              <a:t>u</a:t>
            </a:r>
            <a:r>
              <a:rPr lang="en-US" dirty="0" smtClean="0"/>
              <a:t>(0</a:t>
            </a:r>
            <a:r>
              <a:rPr lang="en-US" dirty="0"/>
              <a:t>) or </a:t>
            </a:r>
            <a:r>
              <a:rPr lang="en-US" i="1" dirty="0" smtClean="0"/>
              <a:t>u’</a:t>
            </a:r>
            <a:r>
              <a:rPr lang="en-US" dirty="0" smtClean="0"/>
              <a:t>(</a:t>
            </a:r>
            <a:r>
              <a:rPr lang="en-US" dirty="0"/>
              <a:t>0), which is not sufficient to start an algorithm for the </a:t>
            </a:r>
            <a:r>
              <a:rPr lang="en-US" dirty="0" smtClean="0"/>
              <a:t>initial-value problem </a:t>
            </a:r>
            <a:r>
              <a:rPr lang="en-US" dirty="0"/>
              <a:t>without some further work</a:t>
            </a:r>
            <a:r>
              <a:rPr lang="en-US" dirty="0" smtClean="0"/>
              <a:t>.</a:t>
            </a:r>
          </a:p>
          <a:p>
            <a:r>
              <a:rPr lang="en-US" dirty="0" smtClean="0"/>
              <a:t>Typical Eigen value problems are more difficult:</a:t>
            </a:r>
          </a:p>
          <a:p>
            <a:pPr lvl="1"/>
            <a:r>
              <a:rPr lang="en-US" dirty="0" smtClean="0"/>
              <a:t>Have to handle one more parameter in the equation.</a:t>
            </a:r>
          </a:p>
          <a:p>
            <a:pPr lvl="1"/>
            <a:r>
              <a:rPr lang="en-US" dirty="0"/>
              <a:t>the eigenvalue </a:t>
            </a:r>
            <a:r>
              <a:rPr lang="en-US" i="1" dirty="0"/>
              <a:t>λ </a:t>
            </a:r>
            <a:r>
              <a:rPr lang="en-US" dirty="0"/>
              <a:t>can have only some selected values in order to yield </a:t>
            </a:r>
            <a:r>
              <a:rPr lang="en-US" dirty="0" smtClean="0"/>
              <a:t>acceptable solutions </a:t>
            </a:r>
            <a:r>
              <a:rPr lang="en-US" dirty="0"/>
              <a:t>of the equation under the given boundary conditions.</a:t>
            </a:r>
          </a:p>
        </p:txBody>
      </p:sp>
    </p:spTree>
    <p:extLst>
      <p:ext uri="{BB962C8B-B14F-4D97-AF65-F5344CB8AC3E}">
        <p14:creationId xmlns:p14="http://schemas.microsoft.com/office/powerpoint/2010/main" val="15122948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lnSpcReduction="10000"/>
          </a:bodyPr>
          <a:lstStyle/>
          <a:p>
            <a:r>
              <a:rPr lang="en-US" dirty="0"/>
              <a:t>T</a:t>
            </a:r>
            <a:r>
              <a:rPr lang="en-US" dirty="0" smtClean="0"/>
              <a:t>he </a:t>
            </a:r>
            <a:r>
              <a:rPr lang="en-US" dirty="0"/>
              <a:t>longitudinal vibrations along an elastic </a:t>
            </a:r>
            <a:r>
              <a:rPr lang="en-US" dirty="0" smtClean="0"/>
              <a:t>rod as an example:</a:t>
            </a:r>
          </a:p>
          <a:p>
            <a:pPr lvl="1"/>
            <a:r>
              <a:rPr lang="en-US" i="1" dirty="0"/>
              <a:t>u</a:t>
            </a:r>
            <a:r>
              <a:rPr lang="en-US" i="1" dirty="0" smtClean="0"/>
              <a:t>’’</a:t>
            </a:r>
            <a:r>
              <a:rPr lang="en-US" dirty="0" smtClean="0"/>
              <a:t>(</a:t>
            </a:r>
            <a:r>
              <a:rPr lang="en-US" i="1" dirty="0"/>
              <a:t>x</a:t>
            </a:r>
            <a:r>
              <a:rPr lang="en-US" dirty="0"/>
              <a:t>) = −</a:t>
            </a:r>
            <a:r>
              <a:rPr lang="en-US" i="1" dirty="0" smtClean="0"/>
              <a:t>k</a:t>
            </a:r>
            <a:r>
              <a:rPr lang="en-US" baseline="30000" dirty="0" smtClean="0"/>
              <a:t>2</a:t>
            </a:r>
            <a:r>
              <a:rPr lang="en-US" dirty="0" smtClean="0"/>
              <a:t> </a:t>
            </a:r>
            <a:r>
              <a:rPr lang="en-US" i="1" dirty="0" smtClean="0"/>
              <a:t>u</a:t>
            </a:r>
            <a:r>
              <a:rPr lang="en-US" dirty="0" smtClean="0"/>
              <a:t>(</a:t>
            </a:r>
            <a:r>
              <a:rPr lang="en-US" i="1" dirty="0" smtClean="0"/>
              <a:t>x</a:t>
            </a:r>
            <a:r>
              <a:rPr lang="en-US" dirty="0" smtClean="0"/>
              <a:t>)</a:t>
            </a:r>
            <a:r>
              <a:rPr lang="en-US" i="1" dirty="0" smtClean="0"/>
              <a:t>,</a:t>
            </a:r>
          </a:p>
          <a:p>
            <a:pPr lvl="1"/>
            <a:r>
              <a:rPr lang="en-US" dirty="0"/>
              <a:t>where </a:t>
            </a:r>
            <a:r>
              <a:rPr lang="en-US" i="1" dirty="0"/>
              <a:t>u</a:t>
            </a:r>
            <a:r>
              <a:rPr lang="en-US" dirty="0"/>
              <a:t>(</a:t>
            </a:r>
            <a:r>
              <a:rPr lang="en-US" i="1" dirty="0"/>
              <a:t>x</a:t>
            </a:r>
            <a:r>
              <a:rPr lang="en-US" dirty="0"/>
              <a:t>) is the displacement from equilibrium at </a:t>
            </a:r>
            <a:r>
              <a:rPr lang="en-US" i="1" dirty="0"/>
              <a:t>x </a:t>
            </a:r>
            <a:r>
              <a:rPr lang="en-US" dirty="0"/>
              <a:t>and the allowed values </a:t>
            </a:r>
            <a:r>
              <a:rPr lang="en-US" dirty="0" smtClean="0"/>
              <a:t>of </a:t>
            </a:r>
            <a:r>
              <a:rPr lang="en-US" i="1" dirty="0" smtClean="0"/>
              <a:t>k</a:t>
            </a:r>
            <a:r>
              <a:rPr lang="en-US" baseline="30000" dirty="0" smtClean="0"/>
              <a:t>2 </a:t>
            </a:r>
            <a:r>
              <a:rPr lang="en-US" dirty="0" smtClean="0"/>
              <a:t>are </a:t>
            </a:r>
            <a:r>
              <a:rPr lang="en-US" dirty="0"/>
              <a:t>the eigenvalues of the problem. </a:t>
            </a:r>
            <a:endParaRPr lang="en-US" dirty="0" smtClean="0"/>
          </a:p>
          <a:p>
            <a:pPr lvl="1"/>
            <a:r>
              <a:rPr lang="en-US" dirty="0" smtClean="0"/>
              <a:t>The </a:t>
            </a:r>
            <a:r>
              <a:rPr lang="en-US" dirty="0" err="1"/>
              <a:t>wavevector</a:t>
            </a:r>
            <a:r>
              <a:rPr lang="en-US" dirty="0"/>
              <a:t> </a:t>
            </a:r>
            <a:r>
              <a:rPr lang="en-US" i="1" dirty="0"/>
              <a:t>k </a:t>
            </a:r>
            <a:r>
              <a:rPr lang="en-US" dirty="0"/>
              <a:t>in the equation is </a:t>
            </a:r>
            <a:r>
              <a:rPr lang="en-US" dirty="0" smtClean="0"/>
              <a:t>related to </a:t>
            </a:r>
            <a:r>
              <a:rPr lang="en-US" dirty="0"/>
              <a:t>the phase speed </a:t>
            </a:r>
            <a:r>
              <a:rPr lang="en-US" i="1" dirty="0"/>
              <a:t>c </a:t>
            </a:r>
            <a:r>
              <a:rPr lang="en-US" dirty="0"/>
              <a:t>of the wave along the rod and the allowed angular </a:t>
            </a:r>
            <a:r>
              <a:rPr lang="en-US" dirty="0" smtClean="0"/>
              <a:t>frequency </a:t>
            </a:r>
            <a:r>
              <a:rPr lang="en-US" i="1" dirty="0" smtClean="0"/>
              <a:t>ω </a:t>
            </a:r>
            <a:r>
              <a:rPr lang="en-US" dirty="0"/>
              <a:t>by the dispersion </a:t>
            </a:r>
            <a:r>
              <a:rPr lang="en-US" dirty="0" smtClean="0"/>
              <a:t>relation: </a:t>
            </a:r>
            <a:r>
              <a:rPr lang="el-GR" i="1" dirty="0"/>
              <a:t>ω </a:t>
            </a:r>
            <a:r>
              <a:rPr lang="el-GR" dirty="0"/>
              <a:t>= </a:t>
            </a:r>
            <a:r>
              <a:rPr lang="en-US" i="1" dirty="0"/>
              <a:t>ck.</a:t>
            </a:r>
            <a:endParaRPr lang="en-US" dirty="0"/>
          </a:p>
        </p:txBody>
      </p:sp>
    </p:spTree>
    <p:extLst>
      <p:ext uri="{BB962C8B-B14F-4D97-AF65-F5344CB8AC3E}">
        <p14:creationId xmlns:p14="http://schemas.microsoft.com/office/powerpoint/2010/main" val="21512636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r>
              <a:rPr lang="en-US" dirty="0"/>
              <a:t>If both ends (</a:t>
            </a:r>
            <a:r>
              <a:rPr lang="en-US" i="1" dirty="0"/>
              <a:t>x </a:t>
            </a:r>
            <a:r>
              <a:rPr lang="en-US" dirty="0"/>
              <a:t>= 0 and </a:t>
            </a:r>
            <a:r>
              <a:rPr lang="en-US" i="1" dirty="0"/>
              <a:t>x </a:t>
            </a:r>
            <a:r>
              <a:rPr lang="en-US" dirty="0"/>
              <a:t>= 1) of the rod are fixed, </a:t>
            </a:r>
            <a:endParaRPr lang="en-US" dirty="0" smtClean="0"/>
          </a:p>
          <a:p>
            <a:pPr lvl="1"/>
            <a:r>
              <a:rPr lang="en-US" dirty="0" smtClean="0"/>
              <a:t>the </a:t>
            </a:r>
            <a:r>
              <a:rPr lang="en-US" dirty="0"/>
              <a:t>boundary conditions </a:t>
            </a:r>
            <a:r>
              <a:rPr lang="en-US" dirty="0" smtClean="0"/>
              <a:t>are </a:t>
            </a:r>
            <a:r>
              <a:rPr lang="en-US" i="1" dirty="0" smtClean="0"/>
              <a:t>u</a:t>
            </a:r>
            <a:r>
              <a:rPr lang="en-US" dirty="0" smtClean="0"/>
              <a:t>(0</a:t>
            </a:r>
            <a:r>
              <a:rPr lang="en-US" dirty="0"/>
              <a:t>) = </a:t>
            </a:r>
            <a:r>
              <a:rPr lang="en-US" i="1" dirty="0"/>
              <a:t>u</a:t>
            </a:r>
            <a:r>
              <a:rPr lang="en-US" dirty="0"/>
              <a:t>(1) = 0. </a:t>
            </a:r>
            <a:endParaRPr lang="en-US" dirty="0" smtClean="0"/>
          </a:p>
          <a:p>
            <a:r>
              <a:rPr lang="en-US" dirty="0" smtClean="0"/>
              <a:t>If </a:t>
            </a:r>
            <a:r>
              <a:rPr lang="en-US" dirty="0"/>
              <a:t>one end (</a:t>
            </a:r>
            <a:r>
              <a:rPr lang="en-US" i="1" dirty="0"/>
              <a:t>x </a:t>
            </a:r>
            <a:r>
              <a:rPr lang="en-US" dirty="0"/>
              <a:t>= 0) is fixed and the other end (</a:t>
            </a:r>
            <a:r>
              <a:rPr lang="en-US" i="1" dirty="0"/>
              <a:t>x </a:t>
            </a:r>
            <a:r>
              <a:rPr lang="en-US" dirty="0"/>
              <a:t>= 1) </a:t>
            </a:r>
            <a:r>
              <a:rPr lang="en-US" dirty="0" smtClean="0"/>
              <a:t>is free</a:t>
            </a:r>
            <a:r>
              <a:rPr lang="en-US" dirty="0"/>
              <a:t>, </a:t>
            </a:r>
            <a:endParaRPr lang="en-US" dirty="0" smtClean="0"/>
          </a:p>
          <a:p>
            <a:pPr lvl="1"/>
            <a:r>
              <a:rPr lang="en-US" dirty="0" smtClean="0"/>
              <a:t>the </a:t>
            </a:r>
            <a:r>
              <a:rPr lang="en-US" dirty="0"/>
              <a:t>boundary conditions are then </a:t>
            </a:r>
            <a:r>
              <a:rPr lang="en-US" i="1" dirty="0"/>
              <a:t>u</a:t>
            </a:r>
            <a:r>
              <a:rPr lang="en-US" dirty="0"/>
              <a:t>(0) = 0 and </a:t>
            </a:r>
            <a:r>
              <a:rPr lang="en-US" i="1" dirty="0" smtClean="0"/>
              <a:t>u’</a:t>
            </a:r>
            <a:r>
              <a:rPr lang="en-US" dirty="0" smtClean="0"/>
              <a:t>(</a:t>
            </a:r>
            <a:r>
              <a:rPr lang="en-US" dirty="0"/>
              <a:t>1) = 0.</a:t>
            </a:r>
          </a:p>
        </p:txBody>
      </p:sp>
    </p:spTree>
    <p:extLst>
      <p:ext uri="{BB962C8B-B14F-4D97-AF65-F5344CB8AC3E}">
        <p14:creationId xmlns:p14="http://schemas.microsoft.com/office/powerpoint/2010/main" val="14510603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a:bodyPr>
          <a:lstStyle/>
          <a:p>
            <a:r>
              <a:rPr lang="en-US" dirty="0"/>
              <a:t>if both ends of the rod </a:t>
            </a:r>
            <a:r>
              <a:rPr lang="en-US" dirty="0" smtClean="0"/>
              <a:t>are </a:t>
            </a:r>
            <a:r>
              <a:rPr lang="en-US" dirty="0"/>
              <a:t>fixed, the </a:t>
            </a:r>
            <a:r>
              <a:rPr lang="en-US" dirty="0" err="1" smtClean="0"/>
              <a:t>eigenfunctions</a:t>
            </a:r>
            <a:r>
              <a:rPr lang="en-US" dirty="0" smtClean="0"/>
              <a:t>:</a:t>
            </a:r>
          </a:p>
          <a:p>
            <a:endParaRPr lang="en-US" dirty="0"/>
          </a:p>
          <a:p>
            <a:endParaRPr lang="en-US" dirty="0" smtClean="0"/>
          </a:p>
          <a:p>
            <a:endParaRPr lang="en-US" dirty="0" smtClean="0"/>
          </a:p>
          <a:p>
            <a:r>
              <a:rPr lang="en-US" dirty="0" smtClean="0"/>
              <a:t>the </a:t>
            </a:r>
            <a:r>
              <a:rPr lang="en-US" dirty="0"/>
              <a:t>eigenvalues </a:t>
            </a:r>
            <a:r>
              <a:rPr lang="en-US" dirty="0" smtClean="0"/>
              <a:t>are :</a:t>
            </a:r>
            <a:endParaRPr lang="en-US" dirty="0"/>
          </a:p>
          <a:p>
            <a:r>
              <a:rPr lang="en-US" i="1" dirty="0" smtClean="0"/>
              <a:t>K</a:t>
            </a:r>
            <a:r>
              <a:rPr lang="en-US" baseline="30000" dirty="0" smtClean="0"/>
              <a:t>2</a:t>
            </a:r>
            <a:r>
              <a:rPr lang="en-US" baseline="-25000" dirty="0" smtClean="0"/>
              <a:t>l</a:t>
            </a:r>
            <a:r>
              <a:rPr lang="en-US" dirty="0" smtClean="0"/>
              <a:t>= </a:t>
            </a:r>
            <a:r>
              <a:rPr lang="en-US" dirty="0"/>
              <a:t>(</a:t>
            </a:r>
            <a:r>
              <a:rPr lang="en-US" i="1" dirty="0"/>
              <a:t>l</a:t>
            </a:r>
            <a:r>
              <a:rPr lang="el-GR" i="1" dirty="0"/>
              <a:t>π</a:t>
            </a:r>
            <a:r>
              <a:rPr lang="el-GR" dirty="0" smtClean="0"/>
              <a:t>)</a:t>
            </a:r>
            <a:r>
              <a:rPr lang="en-US" dirty="0" smtClean="0"/>
              <a:t> </a:t>
            </a:r>
            <a:r>
              <a:rPr lang="el-GR" baseline="30000" dirty="0" smtClean="0"/>
              <a:t>2</a:t>
            </a:r>
            <a:r>
              <a:rPr lang="el-GR" i="1" dirty="0" smtClean="0"/>
              <a:t>,</a:t>
            </a:r>
            <a:r>
              <a:rPr lang="en-US" i="1" dirty="0" smtClean="0"/>
              <a:t> l are positive integers.</a:t>
            </a:r>
            <a:endParaRPr lang="en-US" dirty="0" smtClean="0"/>
          </a:p>
          <a:p>
            <a:pPr lvl="1"/>
            <a:endParaRPr lang="en-US" dirty="0"/>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1268" t="36680" r="37557" b="59222"/>
          <a:stretch/>
        </p:blipFill>
        <p:spPr bwMode="auto">
          <a:xfrm>
            <a:off x="827584" y="2770820"/>
            <a:ext cx="5238556"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952027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fontScale="92500" lnSpcReduction="10000"/>
          </a:bodyPr>
          <a:lstStyle/>
          <a:p>
            <a:r>
              <a:rPr lang="en-US" dirty="0"/>
              <a:t>The complete solution of the longitudinal waves along </a:t>
            </a:r>
            <a:r>
              <a:rPr lang="en-US" dirty="0" smtClean="0"/>
              <a:t>the elastic </a:t>
            </a:r>
            <a:r>
              <a:rPr lang="en-US" dirty="0"/>
              <a:t>rod is given by a linear combination of all the </a:t>
            </a:r>
            <a:r>
              <a:rPr lang="en-US" dirty="0" err="1" smtClean="0"/>
              <a:t>eigenfunctions</a:t>
            </a:r>
            <a:r>
              <a:rPr lang="en-US" dirty="0" smtClean="0"/>
              <a:t> </a:t>
            </a:r>
            <a:r>
              <a:rPr lang="en-US" dirty="0"/>
              <a:t>with </a:t>
            </a:r>
            <a:r>
              <a:rPr lang="en-US" dirty="0" smtClean="0"/>
              <a:t>their associated </a:t>
            </a:r>
            <a:r>
              <a:rPr lang="en-US" dirty="0"/>
              <a:t>initial-value solutions </a:t>
            </a:r>
            <a:r>
              <a:rPr lang="en-US" dirty="0" smtClean="0"/>
              <a:t>as:</a:t>
            </a:r>
          </a:p>
          <a:p>
            <a:endParaRPr lang="en-US" dirty="0"/>
          </a:p>
          <a:p>
            <a:endParaRPr lang="en-US" dirty="0" smtClean="0"/>
          </a:p>
          <a:p>
            <a:endParaRPr lang="en-US" dirty="0"/>
          </a:p>
          <a:p>
            <a:r>
              <a:rPr lang="en-US" dirty="0"/>
              <a:t>where </a:t>
            </a:r>
            <a:r>
              <a:rPr lang="en-US" i="1" dirty="0" err="1" smtClean="0"/>
              <a:t>ω</a:t>
            </a:r>
            <a:r>
              <a:rPr lang="en-US" i="1" baseline="-25000" dirty="0" err="1" smtClean="0"/>
              <a:t>l</a:t>
            </a:r>
            <a:r>
              <a:rPr lang="en-US" i="1" dirty="0" smtClean="0"/>
              <a:t> </a:t>
            </a:r>
            <a:r>
              <a:rPr lang="en-US" dirty="0"/>
              <a:t>= </a:t>
            </a:r>
            <a:r>
              <a:rPr lang="en-US" i="1" dirty="0" err="1" smtClean="0"/>
              <a:t>ck</a:t>
            </a:r>
            <a:r>
              <a:rPr lang="en-US" i="1" baseline="-25000" dirty="0" err="1" smtClean="0"/>
              <a:t>l</a:t>
            </a:r>
            <a:r>
              <a:rPr lang="en-US" i="1" dirty="0" smtClean="0"/>
              <a:t> </a:t>
            </a:r>
            <a:r>
              <a:rPr lang="en-US" dirty="0"/>
              <a:t>, and </a:t>
            </a:r>
            <a:r>
              <a:rPr lang="en-US" i="1" dirty="0" smtClean="0"/>
              <a:t>a</a:t>
            </a:r>
            <a:r>
              <a:rPr lang="en-US" i="1" baseline="-25000" dirty="0" smtClean="0"/>
              <a:t>l</a:t>
            </a:r>
            <a:r>
              <a:rPr lang="en-US" i="1" dirty="0" smtClean="0"/>
              <a:t> </a:t>
            </a:r>
            <a:r>
              <a:rPr lang="en-US" dirty="0"/>
              <a:t>and </a:t>
            </a:r>
            <a:r>
              <a:rPr lang="en-US" i="1" dirty="0" err="1" smtClean="0"/>
              <a:t>b</a:t>
            </a:r>
            <a:r>
              <a:rPr lang="en-US" i="1" baseline="-25000" dirty="0" err="1" smtClean="0"/>
              <a:t>l</a:t>
            </a:r>
            <a:r>
              <a:rPr lang="en-US" i="1" dirty="0" smtClean="0"/>
              <a:t> </a:t>
            </a:r>
            <a:r>
              <a:rPr lang="en-US" dirty="0"/>
              <a:t>are the coefficients to be determined by the </a:t>
            </a:r>
            <a:r>
              <a:rPr lang="en-US" dirty="0" smtClean="0"/>
              <a:t>initial conditions</a:t>
            </a:r>
            <a:r>
              <a:rPr lang="en-US" dirty="0"/>
              <a:t>.</a:t>
            </a:r>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5623" t="59631" r="33639" b="33197"/>
          <a:stretch/>
        </p:blipFill>
        <p:spPr bwMode="auto">
          <a:xfrm>
            <a:off x="852240" y="3356992"/>
            <a:ext cx="7446711" cy="14479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588319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dirty="0"/>
          </a:p>
        </p:txBody>
      </p:sp>
      <p:sp>
        <p:nvSpPr>
          <p:cNvPr id="3" name="内容占位符 2"/>
          <p:cNvSpPr>
            <a:spLocks noGrp="1"/>
          </p:cNvSpPr>
          <p:nvPr>
            <p:ph idx="1"/>
          </p:nvPr>
        </p:nvSpPr>
        <p:spPr/>
        <p:txBody>
          <a:bodyPr/>
          <a:lstStyle/>
          <a:p>
            <a:r>
              <a:rPr lang="en-US" dirty="0" smtClean="0"/>
              <a:t>Problem of the Euler method:</a:t>
            </a:r>
          </a:p>
          <a:p>
            <a:pPr lvl="1"/>
            <a:r>
              <a:rPr lang="en-US" dirty="0" smtClean="0"/>
              <a:t>Low accuracy</a:t>
            </a:r>
          </a:p>
          <a:p>
            <a:pPr lvl="1"/>
            <a:r>
              <a:rPr lang="en-US" dirty="0" smtClean="0"/>
              <a:t>The error accumulates!</a:t>
            </a:r>
          </a:p>
          <a:p>
            <a:r>
              <a:rPr lang="en-US" dirty="0" smtClean="0"/>
              <a:t>We just can’t apply this method to most problems.</a:t>
            </a:r>
            <a:endParaRPr lang="en-US" dirty="0"/>
          </a:p>
        </p:txBody>
      </p:sp>
    </p:spTree>
    <p:extLst>
      <p:ext uri="{BB962C8B-B14F-4D97-AF65-F5344CB8AC3E}">
        <p14:creationId xmlns:p14="http://schemas.microsoft.com/office/powerpoint/2010/main" val="1368443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536" y="-171400"/>
            <a:ext cx="8229600" cy="1143000"/>
          </a:xfrm>
        </p:spPr>
        <p:txBody>
          <a:bodyPr/>
          <a:lstStyle/>
          <a:p>
            <a:r>
              <a:rPr lang="en-US" dirty="0" smtClean="0"/>
              <a:t>Project B</a:t>
            </a:r>
            <a:endParaRPr lang="en-US" dirty="0"/>
          </a:p>
        </p:txBody>
      </p:sp>
      <p:sp>
        <p:nvSpPr>
          <p:cNvPr id="3" name="内容占位符 2"/>
          <p:cNvSpPr>
            <a:spLocks noGrp="1"/>
          </p:cNvSpPr>
          <p:nvPr>
            <p:ph idx="1"/>
          </p:nvPr>
        </p:nvSpPr>
        <p:spPr>
          <a:xfrm>
            <a:off x="539552" y="692696"/>
            <a:ext cx="8363272" cy="4857403"/>
          </a:xfrm>
        </p:spPr>
        <p:txBody>
          <a:bodyPr>
            <a:noAutofit/>
          </a:bodyPr>
          <a:lstStyle/>
          <a:p>
            <a:r>
              <a:rPr lang="en-US" sz="1600" dirty="0" smtClean="0"/>
              <a:t>Send me a brief report (including code) and prepare a </a:t>
            </a:r>
            <a:r>
              <a:rPr lang="en-US" altLang="zh-CN" sz="1600" dirty="0" smtClean="0"/>
              <a:t>5</a:t>
            </a:r>
            <a:r>
              <a:rPr lang="en-US" sz="1600" dirty="0" smtClean="0"/>
              <a:t> min presentation. </a:t>
            </a:r>
          </a:p>
          <a:p>
            <a:r>
              <a:rPr lang="en-US" sz="1600" dirty="0" smtClean="0"/>
              <a:t>Choose one of the following options: (each topic can be chosen by </a:t>
            </a:r>
            <a:r>
              <a:rPr lang="en-US" altLang="zh-CN" sz="1600" dirty="0" smtClean="0"/>
              <a:t>one</a:t>
            </a:r>
            <a:r>
              <a:rPr lang="en-US" sz="1600" dirty="0" smtClean="0"/>
              <a:t> students. First come, first serve.) You are highly encouraged to choose your own topic, which need my approval.</a:t>
            </a:r>
          </a:p>
          <a:p>
            <a:r>
              <a:rPr lang="en-US" sz="1600" dirty="0" smtClean="0"/>
              <a:t>1 Write a 2D </a:t>
            </a:r>
            <a:r>
              <a:rPr lang="en-US" sz="1600" dirty="0" err="1" smtClean="0"/>
              <a:t>Ising</a:t>
            </a:r>
            <a:r>
              <a:rPr lang="en-US" sz="1600" dirty="0" smtClean="0"/>
              <a:t> model code and update each lattice site. Calculate the total energy as a function of your simulation steps and the possible critical temperature, plot your configuration, show the details of your simulations in your presentation. You can self define some parameters with reasonable physical justifications. (10% Bonus will be given if you try some block updating scheme we discussed in the class, still the maximum is capped at 100%) </a:t>
            </a:r>
          </a:p>
          <a:p>
            <a:r>
              <a:rPr lang="en-US" sz="1600" dirty="0" smtClean="0"/>
              <a:t>2 Write a surface diffusion code to study nucleation problems on a 2D square lattice. You can define the parameters of vibrational frequencies, diffusion barriers (D) and deposition rate (R). Assume when the atoms meet each other, they will stay on the lattice site to form islands. From your simulation results, show that the number density of islands is proportional to  (R/D)</a:t>
            </a:r>
            <a:r>
              <a:rPr lang="en-US" sz="1600" baseline="30000" dirty="0" smtClean="0"/>
              <a:t>1/3</a:t>
            </a:r>
            <a:r>
              <a:rPr lang="en-US" sz="1600" dirty="0" smtClean="0"/>
              <a:t> in your presentation. </a:t>
            </a:r>
          </a:p>
          <a:p>
            <a:r>
              <a:rPr lang="en-US" sz="1600" dirty="0" smtClean="0"/>
              <a:t>3 Finish the following two problems: a) </a:t>
            </a:r>
            <a:r>
              <a:rPr lang="en-US" sz="1600" dirty="0"/>
              <a:t>Calculate the </a:t>
            </a:r>
            <a:r>
              <a:rPr lang="en-US" sz="1600" dirty="0" smtClean="0"/>
              <a:t>integral with </a:t>
            </a:r>
            <a:r>
              <a:rPr lang="en-US" sz="1600" dirty="0"/>
              <a:t>the Metropolis algorithm and compare the Monte Carlo result with the</a:t>
            </a:r>
          </a:p>
          <a:p>
            <a:pPr marL="0" indent="0">
              <a:buNone/>
            </a:pPr>
            <a:r>
              <a:rPr lang="en-US" sz="1600" dirty="0" smtClean="0"/>
              <a:t>       exact </a:t>
            </a:r>
            <a:r>
              <a:rPr lang="en-US" sz="1600" dirty="0"/>
              <a:t>result</a:t>
            </a:r>
            <a:r>
              <a:rPr lang="en-US" sz="1600" dirty="0" smtClean="0"/>
              <a:t>.</a:t>
            </a:r>
          </a:p>
          <a:p>
            <a:pPr marL="0" indent="0">
              <a:buNone/>
            </a:pPr>
            <a:endParaRPr lang="en-US" sz="1600" dirty="0" smtClean="0"/>
          </a:p>
          <a:p>
            <a:pPr marL="0" indent="0">
              <a:buNone/>
            </a:pPr>
            <a:r>
              <a:rPr lang="en-US" sz="1600" dirty="0" smtClean="0"/>
              <a:t>          (b) Search on line to find algorithms and revise them to plot beautiful fractal shapes (smoke, fire …)or cartoons with random sampling approaches.</a:t>
            </a:r>
          </a:p>
          <a:p>
            <a:r>
              <a:rPr lang="en-US" sz="1600" dirty="0" smtClean="0"/>
              <a:t>Find your own interested problems and perform Monte Carlo simulations. Need to get my approval. </a:t>
            </a:r>
          </a:p>
          <a:p>
            <a:r>
              <a:rPr lang="en-US" sz="1600" dirty="0" smtClean="0"/>
              <a:t>Presentation will be scheduled in </a:t>
            </a:r>
            <a:r>
              <a:rPr lang="en-US" sz="1600" dirty="0"/>
              <a:t> </a:t>
            </a:r>
            <a:r>
              <a:rPr lang="en-US" sz="1600" dirty="0" smtClean="0"/>
              <a:t>the last class.  </a:t>
            </a:r>
            <a:r>
              <a:rPr lang="en-US" altLang="zh-CN" sz="1600" dirty="0" smtClean="0"/>
              <a:t>Please let me know your choice in two weeks. </a:t>
            </a:r>
            <a:endParaRPr lang="en-US" sz="1600" dirty="0" smtClean="0"/>
          </a:p>
        </p:txBody>
      </p:sp>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t="30123" r="37095" b="61885"/>
          <a:stretch/>
        </p:blipFill>
        <p:spPr bwMode="auto">
          <a:xfrm>
            <a:off x="5292080" y="4365104"/>
            <a:ext cx="2368742" cy="8247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05617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a:xfrm>
            <a:off x="539552" y="1700808"/>
            <a:ext cx="8229600" cy="4525963"/>
          </a:xfrm>
        </p:spPr>
        <p:txBody>
          <a:bodyPr/>
          <a:lstStyle/>
          <a:p>
            <a:r>
              <a:rPr lang="en-US" dirty="0" smtClean="0"/>
              <a:t>Rewrite the equation:</a:t>
            </a:r>
          </a:p>
          <a:p>
            <a:endParaRPr lang="en-US" dirty="0"/>
          </a:p>
          <a:p>
            <a:endParaRPr lang="en-US" dirty="0" smtClean="0"/>
          </a:p>
          <a:p>
            <a:endParaRPr lang="en-US" dirty="0"/>
          </a:p>
          <a:p>
            <a:r>
              <a:rPr lang="en-US" dirty="0" smtClean="0"/>
              <a:t>If we can integrate the second part, we will get the exact solution.</a:t>
            </a:r>
            <a:endParaRPr lang="en-US"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t="56762" r="37095" b="36885"/>
          <a:stretch/>
        </p:blipFill>
        <p:spPr bwMode="auto">
          <a:xfrm>
            <a:off x="1547664" y="2492896"/>
            <a:ext cx="5853510" cy="16200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536822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r>
              <a:rPr lang="en-US" dirty="0" smtClean="0"/>
              <a:t>We cannot obtain the integral in general. </a:t>
            </a:r>
          </a:p>
          <a:p>
            <a:r>
              <a:rPr lang="en-US" dirty="0" smtClean="0"/>
              <a:t>Approximation is important.</a:t>
            </a:r>
          </a:p>
          <a:p>
            <a:pPr lvl="1"/>
            <a:endParaRPr lang="en-US" dirty="0"/>
          </a:p>
        </p:txBody>
      </p:sp>
    </p:spTree>
    <p:extLst>
      <p:ext uri="{BB962C8B-B14F-4D97-AF65-F5344CB8AC3E}">
        <p14:creationId xmlns:p14="http://schemas.microsoft.com/office/powerpoint/2010/main" val="32401194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The Picard method</a:t>
            </a:r>
            <a:endParaRPr lang="en-US" dirty="0"/>
          </a:p>
        </p:txBody>
      </p:sp>
      <p:sp>
        <p:nvSpPr>
          <p:cNvPr id="3" name="内容占位符 2"/>
          <p:cNvSpPr>
            <a:spLocks noGrp="1"/>
          </p:cNvSpPr>
          <p:nvPr>
            <p:ph idx="1"/>
          </p:nvPr>
        </p:nvSpPr>
        <p:spPr/>
        <p:txBody>
          <a:bodyPr>
            <a:normAutofit/>
          </a:bodyPr>
          <a:lstStyle/>
          <a:p>
            <a:r>
              <a:rPr lang="en-US" dirty="0" smtClean="0"/>
              <a:t>Adaptive scheme</a:t>
            </a:r>
          </a:p>
          <a:p>
            <a:r>
              <a:rPr lang="en-US" dirty="0"/>
              <a:t>each iteration carried out </a:t>
            </a:r>
            <a:r>
              <a:rPr lang="en-US" dirty="0" smtClean="0"/>
              <a:t>by using </a:t>
            </a:r>
            <a:r>
              <a:rPr lang="en-US" dirty="0"/>
              <a:t>the solution from the previous iteration as the input on the right-hand </a:t>
            </a:r>
            <a:r>
              <a:rPr lang="en-US" dirty="0" smtClean="0"/>
              <a:t>side</a:t>
            </a:r>
          </a:p>
          <a:p>
            <a:r>
              <a:rPr lang="en-US" dirty="0" smtClean="0"/>
              <a:t>For </a:t>
            </a:r>
            <a:r>
              <a:rPr lang="en-US" dirty="0"/>
              <a:t>example, if we choose </a:t>
            </a:r>
            <a:r>
              <a:rPr lang="en-US" i="1" dirty="0"/>
              <a:t>j </a:t>
            </a:r>
            <a:r>
              <a:rPr lang="en-US" dirty="0"/>
              <a:t>= 1 and use the </a:t>
            </a:r>
            <a:r>
              <a:rPr lang="en-US" dirty="0" smtClean="0"/>
              <a:t>trapezoid rule </a:t>
            </a:r>
            <a:r>
              <a:rPr lang="en-US" dirty="0"/>
              <a:t>for the </a:t>
            </a:r>
            <a:r>
              <a:rPr lang="en-US" dirty="0" smtClean="0"/>
              <a:t>integral, </a:t>
            </a:r>
            <a:r>
              <a:rPr lang="en-US" dirty="0"/>
              <a:t>we obtain the algorithm</a:t>
            </a:r>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5485" t="57787" r="46312" b="35656"/>
          <a:stretch/>
        </p:blipFill>
        <p:spPr bwMode="auto">
          <a:xfrm>
            <a:off x="2787075" y="5482254"/>
            <a:ext cx="6369408" cy="12900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91752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Problem of the Picard method</a:t>
            </a:r>
            <a:endParaRPr lang="en-US" dirty="0"/>
          </a:p>
        </p:txBody>
      </p:sp>
      <p:sp>
        <p:nvSpPr>
          <p:cNvPr id="3" name="内容占位符 2"/>
          <p:cNvSpPr>
            <a:spLocks noGrp="1"/>
          </p:cNvSpPr>
          <p:nvPr>
            <p:ph idx="1"/>
          </p:nvPr>
        </p:nvSpPr>
        <p:spPr/>
        <p:txBody>
          <a:bodyPr/>
          <a:lstStyle/>
          <a:p>
            <a:r>
              <a:rPr lang="en-US" dirty="0" smtClean="0"/>
              <a:t>Problem: Can be very slow. May have convergence problem if the initial guess is not close to the actual solution.</a:t>
            </a:r>
          </a:p>
          <a:p>
            <a:endParaRPr lang="en-US" dirty="0"/>
          </a:p>
          <a:p>
            <a:r>
              <a:rPr lang="en-US" dirty="0" smtClean="0"/>
              <a:t>Any suggestions on how to improve this method?</a:t>
            </a:r>
            <a:endParaRPr lang="en-US" dirty="0"/>
          </a:p>
        </p:txBody>
      </p:sp>
    </p:spTree>
    <p:extLst>
      <p:ext uri="{BB962C8B-B14F-4D97-AF65-F5344CB8AC3E}">
        <p14:creationId xmlns:p14="http://schemas.microsoft.com/office/powerpoint/2010/main" val="15163303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b="1" dirty="0"/>
              <a:t>Predictor--corrector methods</a:t>
            </a:r>
            <a:endParaRPr lang="en-US" dirty="0"/>
          </a:p>
        </p:txBody>
      </p:sp>
      <p:sp>
        <p:nvSpPr>
          <p:cNvPr id="3" name="内容占位符 2"/>
          <p:cNvSpPr>
            <a:spLocks noGrp="1"/>
          </p:cNvSpPr>
          <p:nvPr>
            <p:ph idx="1"/>
          </p:nvPr>
        </p:nvSpPr>
        <p:spPr/>
        <p:txBody>
          <a:bodyPr/>
          <a:lstStyle/>
          <a:p>
            <a:r>
              <a:rPr lang="en-US" dirty="0"/>
              <a:t>apply a less accurate algorithm to </a:t>
            </a:r>
            <a:r>
              <a:rPr lang="en-US" dirty="0" smtClean="0"/>
              <a:t>predict the </a:t>
            </a:r>
            <a:r>
              <a:rPr lang="en-US" dirty="0"/>
              <a:t>next value </a:t>
            </a:r>
            <a:r>
              <a:rPr lang="en-US" i="1" dirty="0" smtClean="0"/>
              <a:t>y</a:t>
            </a:r>
            <a:r>
              <a:rPr lang="en-US" i="1" baseline="-25000" dirty="0" smtClean="0"/>
              <a:t>i</a:t>
            </a:r>
            <a:r>
              <a:rPr lang="en-US" baseline="-25000" dirty="0" smtClean="0"/>
              <a:t>+1</a:t>
            </a:r>
            <a:r>
              <a:rPr lang="en-US" dirty="0" smtClean="0"/>
              <a:t> first.</a:t>
            </a:r>
          </a:p>
          <a:p>
            <a:pPr lvl="1"/>
            <a:r>
              <a:rPr lang="en-US" dirty="0"/>
              <a:t>for example, using the Euler algorithm </a:t>
            </a:r>
            <a:r>
              <a:rPr lang="en-US" dirty="0" smtClean="0"/>
              <a:t>and</a:t>
            </a:r>
            <a:r>
              <a:rPr lang="en-US" dirty="0"/>
              <a:t> </a:t>
            </a:r>
            <a:r>
              <a:rPr lang="en-US" dirty="0" smtClean="0"/>
              <a:t>then </a:t>
            </a:r>
            <a:r>
              <a:rPr lang="en-US" dirty="0"/>
              <a:t>apply a better algorithm to improve the new </a:t>
            </a:r>
            <a:r>
              <a:rPr lang="en-US" dirty="0" smtClean="0"/>
              <a:t>value (Picard algorithm). </a:t>
            </a:r>
            <a:endParaRPr lang="en-US" dirty="0"/>
          </a:p>
        </p:txBody>
      </p:sp>
    </p:spTree>
    <p:extLst>
      <p:ext uri="{BB962C8B-B14F-4D97-AF65-F5344CB8AC3E}">
        <p14:creationId xmlns:p14="http://schemas.microsoft.com/office/powerpoint/2010/main" val="914828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618" y="504330"/>
            <a:ext cx="4572000" cy="5632311"/>
          </a:xfrm>
          <a:prstGeom prst="rect">
            <a:avLst/>
          </a:prstGeom>
        </p:spPr>
        <p:txBody>
          <a:bodyPr>
            <a:spAutoFit/>
          </a:bodyPr>
          <a:lstStyle/>
          <a:p>
            <a:r>
              <a:rPr lang="en-US" b="1" dirty="0" smtClean="0"/>
              <a:t>// A program to study the motion of a particle under an</a:t>
            </a:r>
          </a:p>
          <a:p>
            <a:r>
              <a:rPr lang="en-US" b="1" dirty="0" smtClean="0"/>
              <a:t>// elastic force in one dimension through the simplest</a:t>
            </a:r>
          </a:p>
          <a:p>
            <a:r>
              <a:rPr lang="en-US" b="1" dirty="0" smtClean="0"/>
              <a:t>// predictor-corrector scheme.</a:t>
            </a:r>
          </a:p>
          <a:p>
            <a:r>
              <a:rPr lang="en-US" b="1" dirty="0" smtClean="0"/>
              <a:t>import </a:t>
            </a:r>
            <a:r>
              <a:rPr lang="en-US" b="1" dirty="0" err="1" smtClean="0"/>
              <a:t>java.lang</a:t>
            </a:r>
            <a:r>
              <a:rPr lang="en-US" b="1" dirty="0" smtClean="0"/>
              <a:t>.*;</a:t>
            </a:r>
          </a:p>
          <a:p>
            <a:r>
              <a:rPr lang="en-US" b="1" dirty="0" smtClean="0"/>
              <a:t>public class Motion2 {</a:t>
            </a:r>
          </a:p>
          <a:p>
            <a:r>
              <a:rPr lang="en-US" b="1" dirty="0" smtClean="0"/>
              <a:t>static final </a:t>
            </a:r>
            <a:r>
              <a:rPr lang="en-US" b="1" dirty="0" err="1" smtClean="0"/>
              <a:t>int</a:t>
            </a:r>
            <a:r>
              <a:rPr lang="en-US" b="1" dirty="0" smtClean="0"/>
              <a:t> n = 100, j = 5;</a:t>
            </a:r>
          </a:p>
          <a:p>
            <a:r>
              <a:rPr lang="en-US" b="1" dirty="0" smtClean="0"/>
              <a:t>public static void main(String </a:t>
            </a:r>
            <a:r>
              <a:rPr lang="en-US" b="1" dirty="0" err="1" smtClean="0"/>
              <a:t>argv</a:t>
            </a:r>
            <a:r>
              <a:rPr lang="en-US" b="1" dirty="0" smtClean="0"/>
              <a:t>[]) {</a:t>
            </a:r>
          </a:p>
          <a:p>
            <a:r>
              <a:rPr lang="en-US" b="1" dirty="0" smtClean="0"/>
              <a:t>double x[] = new double[n+1];</a:t>
            </a:r>
          </a:p>
          <a:p>
            <a:r>
              <a:rPr lang="en-US" b="1" dirty="0" smtClean="0"/>
              <a:t>double v[] = new double[n+1];</a:t>
            </a:r>
          </a:p>
          <a:p>
            <a:r>
              <a:rPr lang="en-US" b="1" dirty="0" smtClean="0"/>
              <a:t>// Assign time step and initial position and velocity</a:t>
            </a:r>
          </a:p>
          <a:p>
            <a:r>
              <a:rPr lang="en-US" b="1" dirty="0" smtClean="0"/>
              <a:t>double </a:t>
            </a:r>
            <a:r>
              <a:rPr lang="en-US" b="1" dirty="0" err="1" smtClean="0"/>
              <a:t>dt</a:t>
            </a:r>
            <a:r>
              <a:rPr lang="en-US" b="1" dirty="0" smtClean="0"/>
              <a:t> = 2*</a:t>
            </a:r>
            <a:r>
              <a:rPr lang="en-US" b="1" dirty="0" err="1" smtClean="0"/>
              <a:t>Math.PI</a:t>
            </a:r>
            <a:r>
              <a:rPr lang="en-US" b="1" dirty="0" smtClean="0"/>
              <a:t>/n;</a:t>
            </a:r>
          </a:p>
          <a:p>
            <a:r>
              <a:rPr lang="en-US" b="1" dirty="0" smtClean="0"/>
              <a:t>x[0] = 0;</a:t>
            </a:r>
          </a:p>
          <a:p>
            <a:r>
              <a:rPr lang="en-US" b="1" dirty="0" smtClean="0"/>
              <a:t>v[0] = 1;</a:t>
            </a:r>
          </a:p>
          <a:p>
            <a:r>
              <a:rPr lang="en-US" b="1" dirty="0" smtClean="0"/>
              <a:t>// Calculate other position and velocity recursively</a:t>
            </a:r>
          </a:p>
          <a:p>
            <a:r>
              <a:rPr lang="nn-NO" b="1" dirty="0" smtClean="0"/>
              <a:t>for (int i=0; i&lt;n; ++i) {</a:t>
            </a:r>
          </a:p>
          <a:p>
            <a:endParaRPr lang="en-US" dirty="0"/>
          </a:p>
        </p:txBody>
      </p:sp>
      <p:sp>
        <p:nvSpPr>
          <p:cNvPr id="5" name="矩形 4"/>
          <p:cNvSpPr/>
          <p:nvPr/>
        </p:nvSpPr>
        <p:spPr>
          <a:xfrm>
            <a:off x="4572000" y="1628800"/>
            <a:ext cx="4572000" cy="4524315"/>
          </a:xfrm>
          <a:prstGeom prst="rect">
            <a:avLst/>
          </a:prstGeom>
        </p:spPr>
        <p:txBody>
          <a:bodyPr>
            <a:spAutoFit/>
          </a:bodyPr>
          <a:lstStyle/>
          <a:p>
            <a:r>
              <a:rPr lang="en-US" b="1" dirty="0"/>
              <a:t>// Predict the next position and velocity</a:t>
            </a:r>
          </a:p>
          <a:p>
            <a:r>
              <a:rPr lang="en-US" b="1" dirty="0"/>
              <a:t>x[i+1] = x[</a:t>
            </a:r>
            <a:r>
              <a:rPr lang="en-US" b="1" dirty="0" err="1"/>
              <a:t>i</a:t>
            </a:r>
            <a:r>
              <a:rPr lang="en-US" b="1" dirty="0"/>
              <a:t>]+v[</a:t>
            </a:r>
            <a:r>
              <a:rPr lang="en-US" b="1" dirty="0" err="1"/>
              <a:t>i</a:t>
            </a:r>
            <a:r>
              <a:rPr lang="en-US" b="1" dirty="0"/>
              <a:t>]*</a:t>
            </a:r>
            <a:r>
              <a:rPr lang="en-US" b="1" dirty="0" err="1"/>
              <a:t>dt</a:t>
            </a:r>
            <a:r>
              <a:rPr lang="en-US" b="1" dirty="0"/>
              <a:t>;</a:t>
            </a:r>
          </a:p>
          <a:p>
            <a:r>
              <a:rPr lang="en-US" b="1" dirty="0"/>
              <a:t>v[i+1] = v[</a:t>
            </a:r>
            <a:r>
              <a:rPr lang="en-US" b="1" dirty="0" err="1"/>
              <a:t>i</a:t>
            </a:r>
            <a:r>
              <a:rPr lang="en-US" b="1" dirty="0"/>
              <a:t>]-x[</a:t>
            </a:r>
            <a:r>
              <a:rPr lang="en-US" b="1" dirty="0" err="1"/>
              <a:t>i</a:t>
            </a:r>
            <a:r>
              <a:rPr lang="en-US" b="1" dirty="0"/>
              <a:t>]*</a:t>
            </a:r>
            <a:r>
              <a:rPr lang="en-US" b="1" dirty="0" err="1"/>
              <a:t>dt</a:t>
            </a:r>
            <a:r>
              <a:rPr lang="en-US" b="1" dirty="0"/>
              <a:t>;</a:t>
            </a:r>
          </a:p>
          <a:p>
            <a:r>
              <a:rPr lang="en-US" b="1" dirty="0"/>
              <a:t>// Correct the new position and velocity</a:t>
            </a:r>
          </a:p>
          <a:p>
            <a:r>
              <a:rPr lang="nn-NO" b="1" dirty="0"/>
              <a:t>x[i+1] = x[i]+(v[i]+v[i+1])*dt/2;</a:t>
            </a:r>
          </a:p>
          <a:p>
            <a:r>
              <a:rPr lang="nn-NO" b="1" dirty="0"/>
              <a:t>v[i+1] = v[i]-(x[i]+x[i+1])*dt/2;</a:t>
            </a:r>
          </a:p>
          <a:p>
            <a:r>
              <a:rPr lang="en-US" b="1" dirty="0"/>
              <a:t>}</a:t>
            </a:r>
          </a:p>
          <a:p>
            <a:r>
              <a:rPr lang="en-US" b="1" dirty="0"/>
              <a:t>// Output the result in every j time steps</a:t>
            </a:r>
          </a:p>
          <a:p>
            <a:r>
              <a:rPr lang="en-US" b="1" dirty="0"/>
              <a:t>double t = 0;</a:t>
            </a:r>
          </a:p>
          <a:p>
            <a:r>
              <a:rPr lang="en-US" b="1" dirty="0"/>
              <a:t>double </a:t>
            </a:r>
            <a:r>
              <a:rPr lang="en-US" b="1" dirty="0" err="1"/>
              <a:t>jdt</a:t>
            </a:r>
            <a:r>
              <a:rPr lang="en-US" b="1" dirty="0"/>
              <a:t> = j*</a:t>
            </a:r>
            <a:r>
              <a:rPr lang="en-US" b="1" dirty="0" err="1"/>
              <a:t>dt</a:t>
            </a:r>
            <a:r>
              <a:rPr lang="en-US" b="1" dirty="0"/>
              <a:t>;</a:t>
            </a:r>
          </a:p>
          <a:p>
            <a:r>
              <a:rPr lang="nn-NO" b="1" dirty="0"/>
              <a:t>for (int i=0; i&lt;=n; i+=j) {</a:t>
            </a:r>
          </a:p>
          <a:p>
            <a:r>
              <a:rPr lang="en-US" b="1" dirty="0" err="1"/>
              <a:t>System.out.println</a:t>
            </a:r>
            <a:r>
              <a:rPr lang="en-US" b="1" dirty="0"/>
              <a:t>(t +" " + x[</a:t>
            </a:r>
            <a:r>
              <a:rPr lang="en-US" b="1" dirty="0" err="1"/>
              <a:t>i</a:t>
            </a:r>
            <a:r>
              <a:rPr lang="en-US" b="1" dirty="0"/>
              <a:t>] +" " + v[</a:t>
            </a:r>
            <a:r>
              <a:rPr lang="en-US" b="1" dirty="0" err="1"/>
              <a:t>i</a:t>
            </a:r>
            <a:r>
              <a:rPr lang="en-US" b="1" dirty="0"/>
              <a:t>]);</a:t>
            </a:r>
          </a:p>
          <a:p>
            <a:r>
              <a:rPr lang="en-US" b="1" dirty="0"/>
              <a:t>t += </a:t>
            </a:r>
            <a:r>
              <a:rPr lang="en-US" b="1" dirty="0" err="1"/>
              <a:t>jdt</a:t>
            </a:r>
            <a:r>
              <a:rPr lang="en-US" b="1" dirty="0"/>
              <a:t>;</a:t>
            </a:r>
          </a:p>
          <a:p>
            <a:r>
              <a:rPr lang="en-US" b="1" dirty="0"/>
              <a:t>}</a:t>
            </a:r>
          </a:p>
          <a:p>
            <a:r>
              <a:rPr lang="en-US" b="1" dirty="0"/>
              <a:t>}</a:t>
            </a:r>
          </a:p>
          <a:p>
            <a:r>
              <a:rPr lang="en-US" b="1" dirty="0"/>
              <a:t>}</a:t>
            </a:r>
            <a:endParaRPr lang="en-US" dirty="0"/>
          </a:p>
        </p:txBody>
      </p:sp>
    </p:spTree>
    <p:extLst>
      <p:ext uri="{BB962C8B-B14F-4D97-AF65-F5344CB8AC3E}">
        <p14:creationId xmlns:p14="http://schemas.microsoft.com/office/powerpoint/2010/main" val="1529374239"/>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19885</TotalTime>
  <Words>2108</Words>
  <Application>Microsoft Office PowerPoint</Application>
  <PresentationFormat>On-screen Show (4:3)</PresentationFormat>
  <Paragraphs>207</Paragraphs>
  <Slides>30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宋体</vt:lpstr>
      <vt:lpstr>Arial</vt:lpstr>
      <vt:lpstr>Calibri</vt:lpstr>
      <vt:lpstr>Office 主题​​</vt:lpstr>
      <vt:lpstr>Computational Physics (Lecture 13) </vt:lpstr>
      <vt:lpstr>The Euler and Picard methods</vt:lpstr>
      <vt:lpstr>PowerPoint Presentation</vt:lpstr>
      <vt:lpstr>PowerPoint Presentation</vt:lpstr>
      <vt:lpstr>PowerPoint Presentation</vt:lpstr>
      <vt:lpstr>The Picard method</vt:lpstr>
      <vt:lpstr>Problem of the Picard method</vt:lpstr>
      <vt:lpstr>Predictor--corrector methods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The Runge–Kutta method</vt:lpstr>
      <vt:lpstr>Boundary-value and eigenvalue problems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Project B</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jzhu</dc:creator>
  <cp:lastModifiedBy>jyzhu</cp:lastModifiedBy>
  <cp:revision>341</cp:revision>
  <dcterms:created xsi:type="dcterms:W3CDTF">2014-01-05T10:31:17Z</dcterms:created>
  <dcterms:modified xsi:type="dcterms:W3CDTF">2020-10-22T08:27:25Z</dcterms:modified>
</cp:coreProperties>
</file>